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30" r:id="rId2"/>
  </p:sldMasterIdLst>
  <p:notesMasterIdLst>
    <p:notesMasterId r:id="rId32"/>
  </p:notesMasterIdLst>
  <p:handoutMasterIdLst>
    <p:handoutMasterId r:id="rId33"/>
  </p:handoutMasterIdLst>
  <p:sldIdLst>
    <p:sldId id="2158" r:id="rId3"/>
    <p:sldId id="2118" r:id="rId4"/>
    <p:sldId id="2168" r:id="rId5"/>
    <p:sldId id="2169" r:id="rId6"/>
    <p:sldId id="2085" r:id="rId7"/>
    <p:sldId id="2119" r:id="rId8"/>
    <p:sldId id="2175" r:id="rId9"/>
    <p:sldId id="2156" r:id="rId10"/>
    <p:sldId id="2132" r:id="rId11"/>
    <p:sldId id="2159" r:id="rId12"/>
    <p:sldId id="2183" r:id="rId13"/>
    <p:sldId id="2163" r:id="rId14"/>
    <p:sldId id="2179" r:id="rId15"/>
    <p:sldId id="2180" r:id="rId16"/>
    <p:sldId id="2181" r:id="rId17"/>
    <p:sldId id="2174" r:id="rId18"/>
    <p:sldId id="2177" r:id="rId19"/>
    <p:sldId id="2160" r:id="rId20"/>
    <p:sldId id="2123" r:id="rId21"/>
    <p:sldId id="1034" r:id="rId22"/>
    <p:sldId id="2140" r:id="rId23"/>
    <p:sldId id="2144" r:id="rId24"/>
    <p:sldId id="2136" r:id="rId25"/>
    <p:sldId id="2147" r:id="rId26"/>
    <p:sldId id="1019" r:id="rId27"/>
    <p:sldId id="2137" r:id="rId28"/>
    <p:sldId id="2161" r:id="rId29"/>
    <p:sldId id="2162" r:id="rId30"/>
    <p:sldId id="2117" r:id="rId31"/>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Junnilainen" initials="H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9A"/>
    <a:srgbClr val="A6A6A6"/>
    <a:srgbClr val="ECECEC"/>
    <a:srgbClr val="A4898A"/>
    <a:srgbClr val="323739"/>
    <a:srgbClr val="565A5F"/>
    <a:srgbClr val="9AB484"/>
    <a:srgbClr val="B9D79D"/>
    <a:srgbClr val="7C9DB3"/>
    <a:srgbClr val="6F49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7689"/>
  </p:normalViewPr>
  <p:slideViewPr>
    <p:cSldViewPr snapToGrid="0" snapToObjects="1">
      <p:cViewPr varScale="1">
        <p:scale>
          <a:sx n="97" d="100"/>
          <a:sy n="97" d="100"/>
        </p:scale>
        <p:origin x="1044" y="78"/>
      </p:cViewPr>
      <p:guideLst>
        <p:guide orient="horz" pos="3226"/>
        <p:guide pos="2880"/>
      </p:guideLst>
    </p:cSldViewPr>
  </p:slideViewPr>
  <p:notesTextViewPr>
    <p:cViewPr>
      <p:scale>
        <a:sx n="85" d="100"/>
        <a:sy n="85" d="100"/>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D1D537-CF23-FE4A-B02E-EC34CB3C0548}" type="datetimeFigureOut">
              <a:rPr lang="fi-FI" smtClean="0"/>
              <a:t>31.7.2019</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2AC0BC-D05A-AE48-A21F-831E12C9CD81}" type="slidenum">
              <a:rPr lang="fi-FI" smtClean="0"/>
              <a:t>‹#›</a:t>
            </a:fld>
            <a:endParaRPr lang="fi-FI"/>
          </a:p>
        </p:txBody>
      </p:sp>
    </p:spTree>
    <p:extLst>
      <p:ext uri="{BB962C8B-B14F-4D97-AF65-F5344CB8AC3E}">
        <p14:creationId xmlns:p14="http://schemas.microsoft.com/office/powerpoint/2010/main" val="84798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1F5F7-A968-B940-A813-F96D6AC238F8}" type="datetimeFigureOut">
              <a:rPr lang="fi-FI" smtClean="0"/>
              <a:t>31.7.2019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4F18E-444A-3343-A270-8F67A6107900}" type="slidenum">
              <a:rPr lang="fi-FI" smtClean="0"/>
              <a:t>‹#›</a:t>
            </a:fld>
            <a:endParaRPr lang="fi-FI"/>
          </a:p>
        </p:txBody>
      </p:sp>
    </p:spTree>
    <p:extLst>
      <p:ext uri="{BB962C8B-B14F-4D97-AF65-F5344CB8AC3E}">
        <p14:creationId xmlns:p14="http://schemas.microsoft.com/office/powerpoint/2010/main" val="2637432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Menen tässä hankkeessa vielä tällä vanhalla ilmeellä, joten siihen pitäisi sopia</a:t>
            </a:r>
          </a:p>
        </p:txBody>
      </p:sp>
      <p:sp>
        <p:nvSpPr>
          <p:cNvPr id="4" name="Slide Number Placeholder 3"/>
          <p:cNvSpPr>
            <a:spLocks noGrp="1"/>
          </p:cNvSpPr>
          <p:nvPr>
            <p:ph type="sldNum" sz="quarter" idx="5"/>
          </p:nvPr>
        </p:nvSpPr>
        <p:spPr/>
        <p:txBody>
          <a:bodyPr/>
          <a:lstStyle/>
          <a:p>
            <a:fld id="{0744F18E-444A-3343-A270-8F67A6107900}" type="slidenum">
              <a:rPr lang="fi-FI" smtClean="0"/>
              <a:t>1</a:t>
            </a:fld>
            <a:endParaRPr lang="fi-FI"/>
          </a:p>
        </p:txBody>
      </p:sp>
    </p:spTree>
    <p:extLst>
      <p:ext uri="{BB962C8B-B14F-4D97-AF65-F5344CB8AC3E}">
        <p14:creationId xmlns:p14="http://schemas.microsoft.com/office/powerpoint/2010/main" val="97172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44F18E-444A-3343-A270-8F67A6107900}" type="slidenum">
              <a:rPr lang="fi-FI" smtClean="0"/>
              <a:t>29</a:t>
            </a:fld>
            <a:endParaRPr lang="fi-FI"/>
          </a:p>
        </p:txBody>
      </p:sp>
    </p:spTree>
    <p:extLst>
      <p:ext uri="{BB962C8B-B14F-4D97-AF65-F5344CB8AC3E}">
        <p14:creationId xmlns:p14="http://schemas.microsoft.com/office/powerpoint/2010/main" val="57824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4F18E-444A-3343-A270-8F67A6107900}" type="slidenum">
              <a:rPr lang="fi-FI" smtClean="0"/>
              <a:t>5</a:t>
            </a:fld>
            <a:endParaRPr lang="fi-FI"/>
          </a:p>
        </p:txBody>
      </p:sp>
    </p:spTree>
    <p:extLst>
      <p:ext uri="{BB962C8B-B14F-4D97-AF65-F5344CB8AC3E}">
        <p14:creationId xmlns:p14="http://schemas.microsoft.com/office/powerpoint/2010/main" val="27495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744F18E-444A-3343-A270-8F67A6107900}" type="slidenum">
              <a:rPr lang="fi-FI" smtClean="0"/>
              <a:t>11</a:t>
            </a:fld>
            <a:endParaRPr lang="fi-FI"/>
          </a:p>
        </p:txBody>
      </p:sp>
    </p:spTree>
    <p:extLst>
      <p:ext uri="{BB962C8B-B14F-4D97-AF65-F5344CB8AC3E}">
        <p14:creationId xmlns:p14="http://schemas.microsoft.com/office/powerpoint/2010/main" val="356411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744F18E-444A-3343-A270-8F67A6107900}" type="slidenum">
              <a:rPr lang="fi-FI" smtClean="0"/>
              <a:t>12</a:t>
            </a:fld>
            <a:endParaRPr lang="fi-FI"/>
          </a:p>
        </p:txBody>
      </p:sp>
    </p:spTree>
    <p:extLst>
      <p:ext uri="{BB962C8B-B14F-4D97-AF65-F5344CB8AC3E}">
        <p14:creationId xmlns:p14="http://schemas.microsoft.com/office/powerpoint/2010/main" val="226307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744F18E-444A-3343-A270-8F67A6107900}" type="slidenum">
              <a:rPr lang="fi-FI" smtClean="0"/>
              <a:t>17</a:t>
            </a:fld>
            <a:endParaRPr lang="fi-FI"/>
          </a:p>
        </p:txBody>
      </p:sp>
    </p:spTree>
    <p:extLst>
      <p:ext uri="{BB962C8B-B14F-4D97-AF65-F5344CB8AC3E}">
        <p14:creationId xmlns:p14="http://schemas.microsoft.com/office/powerpoint/2010/main" val="47244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PITÄISI KÄÄNTÄÄ</a:t>
            </a:r>
          </a:p>
        </p:txBody>
      </p:sp>
      <p:sp>
        <p:nvSpPr>
          <p:cNvPr id="4" name="Slide Number Placeholder 3"/>
          <p:cNvSpPr>
            <a:spLocks noGrp="1"/>
          </p:cNvSpPr>
          <p:nvPr>
            <p:ph type="sldNum" sz="quarter" idx="5"/>
          </p:nvPr>
        </p:nvSpPr>
        <p:spPr/>
        <p:txBody>
          <a:bodyPr/>
          <a:lstStyle/>
          <a:p>
            <a:fld id="{0744F18E-444A-3343-A270-8F67A6107900}" type="slidenum">
              <a:rPr lang="fi-FI" smtClean="0"/>
              <a:t>20</a:t>
            </a:fld>
            <a:endParaRPr lang="fi-FI"/>
          </a:p>
        </p:txBody>
      </p:sp>
    </p:spTree>
    <p:extLst>
      <p:ext uri="{BB962C8B-B14F-4D97-AF65-F5344CB8AC3E}">
        <p14:creationId xmlns:p14="http://schemas.microsoft.com/office/powerpoint/2010/main" val="413496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For å tiltrekke seg lavpris-selskap bør rullebanen kunne motta Boeng737-fly (lengde rundt 2 km). Lufthavnoperatøren vil antagelig måtte være privat, men dette ville også utvide lufthavnens nedslagsfelt (opp til 6 timer).</a:t>
            </a:r>
          </a:p>
        </p:txBody>
      </p:sp>
      <p:sp>
        <p:nvSpPr>
          <p:cNvPr id="4" name="Slide Number Placeholder 3"/>
          <p:cNvSpPr>
            <a:spLocks noGrp="1"/>
          </p:cNvSpPr>
          <p:nvPr>
            <p:ph type="sldNum" sz="quarter" idx="5"/>
          </p:nvPr>
        </p:nvSpPr>
        <p:spPr/>
        <p:txBody>
          <a:bodyPr/>
          <a:lstStyle/>
          <a:p>
            <a:fld id="{0744F18E-444A-3343-A270-8F67A6107900}" type="slidenum">
              <a:rPr lang="fi-FI" smtClean="0"/>
              <a:t>21</a:t>
            </a:fld>
            <a:endParaRPr lang="fi-FI"/>
          </a:p>
        </p:txBody>
      </p:sp>
    </p:spTree>
    <p:extLst>
      <p:ext uri="{BB962C8B-B14F-4D97-AF65-F5344CB8AC3E}">
        <p14:creationId xmlns:p14="http://schemas.microsoft.com/office/powerpoint/2010/main" val="41198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a:t>Markedene for større fly med direkteruter og, på den annen side, for små jetfly har økt, mens det har blitt betydelig mindre for fly med 19-50 seter. Målet må være å enten å bare ha en flyplass for små fly eller å utvide den umiddelbart til mellomdistansefly (2 km).</a:t>
            </a:r>
          </a:p>
        </p:txBody>
      </p:sp>
      <p:sp>
        <p:nvSpPr>
          <p:cNvPr id="4" name="Slide Number Placeholder 3"/>
          <p:cNvSpPr>
            <a:spLocks noGrp="1"/>
          </p:cNvSpPr>
          <p:nvPr>
            <p:ph type="sldNum" sz="quarter" idx="5"/>
          </p:nvPr>
        </p:nvSpPr>
        <p:spPr/>
        <p:txBody>
          <a:bodyPr/>
          <a:lstStyle/>
          <a:p>
            <a:fld id="{0744F18E-444A-3343-A270-8F67A6107900}" type="slidenum">
              <a:rPr lang="fi-FI" smtClean="0"/>
              <a:t>22</a:t>
            </a:fld>
            <a:endParaRPr lang="fi-FI"/>
          </a:p>
        </p:txBody>
      </p:sp>
    </p:spTree>
    <p:extLst>
      <p:ext uri="{BB962C8B-B14F-4D97-AF65-F5344CB8AC3E}">
        <p14:creationId xmlns:p14="http://schemas.microsoft.com/office/powerpoint/2010/main" val="348662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0744F18E-444A-3343-A270-8F67A6107900}" type="slidenum">
              <a:rPr lang="fi-FI" smtClean="0"/>
              <a:t>25</a:t>
            </a:fld>
            <a:endParaRPr lang="fi-FI"/>
          </a:p>
        </p:txBody>
      </p:sp>
    </p:spTree>
    <p:extLst>
      <p:ext uri="{BB962C8B-B14F-4D97-AF65-F5344CB8AC3E}">
        <p14:creationId xmlns:p14="http://schemas.microsoft.com/office/powerpoint/2010/main" val="512692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11" name="Suorakulmio 10"/>
          <p:cNvSpPr/>
          <p:nvPr userDrawn="1"/>
        </p:nvSpPr>
        <p:spPr>
          <a:xfrm>
            <a:off x="362845" y="349864"/>
            <a:ext cx="8397254" cy="5351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Otsikko 14"/>
          <p:cNvSpPr>
            <a:spLocks noGrp="1"/>
          </p:cNvSpPr>
          <p:nvPr>
            <p:ph type="title" hasCustomPrompt="1"/>
          </p:nvPr>
        </p:nvSpPr>
        <p:spPr>
          <a:xfrm>
            <a:off x="362845" y="1764803"/>
            <a:ext cx="8397254" cy="528755"/>
          </a:xfrm>
        </p:spPr>
        <p:txBody>
          <a:bodyPr>
            <a:noAutofit/>
          </a:bodyPr>
          <a:lstStyle>
            <a:lvl1pPr algn="ctr">
              <a:defRPr sz="4800" b="1" i="0">
                <a:solidFill>
                  <a:srgbClr val="FFFFFF"/>
                </a:solidFill>
                <a:latin typeface="Open Sans"/>
                <a:cs typeface="Open Sans"/>
              </a:defRPr>
            </a:lvl1pPr>
          </a:lstStyle>
          <a:p>
            <a:r>
              <a:rPr lang="fi-FI" dirty="0"/>
              <a:t>OTSIKKO</a:t>
            </a:r>
          </a:p>
        </p:txBody>
      </p:sp>
      <p:pic>
        <p:nvPicPr>
          <p:cNvPr id="12" name="Kuva 11" descr="LOGO_UUSI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2203" y="5824521"/>
            <a:ext cx="846906" cy="845844"/>
          </a:xfrm>
          <a:prstGeom prst="rect">
            <a:avLst/>
          </a:prstGeom>
        </p:spPr>
      </p:pic>
      <p:sp>
        <p:nvSpPr>
          <p:cNvPr id="26" name="Tekstin paikkamerkki 25"/>
          <p:cNvSpPr>
            <a:spLocks noGrp="1"/>
          </p:cNvSpPr>
          <p:nvPr>
            <p:ph type="body" sz="quarter" idx="12" hasCustomPrompt="1"/>
          </p:nvPr>
        </p:nvSpPr>
        <p:spPr>
          <a:xfrm>
            <a:off x="362845" y="2508874"/>
            <a:ext cx="8397253" cy="491707"/>
          </a:xfrm>
        </p:spPr>
        <p:txBody>
          <a:bodyPr>
            <a:noAutofit/>
          </a:bodyPr>
          <a:lstStyle>
            <a:lvl1pPr marL="0" indent="0" algn="ctr">
              <a:buNone/>
              <a:defRPr sz="2800" b="1" i="0" baseline="0">
                <a:solidFill>
                  <a:srgbClr val="FFFFFF"/>
                </a:solidFill>
                <a:latin typeface="Open Sans"/>
                <a:cs typeface="Open San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JOHDANTO / ALAOTSIKKO</a:t>
            </a:r>
          </a:p>
        </p:txBody>
      </p:sp>
      <p:sp>
        <p:nvSpPr>
          <p:cNvPr id="28" name="Tekstin paikkamerkki 27"/>
          <p:cNvSpPr>
            <a:spLocks noGrp="1"/>
          </p:cNvSpPr>
          <p:nvPr>
            <p:ph type="body" sz="quarter" idx="13" hasCustomPrompt="1"/>
          </p:nvPr>
        </p:nvSpPr>
        <p:spPr>
          <a:xfrm>
            <a:off x="363538" y="4280257"/>
            <a:ext cx="8396287" cy="1421243"/>
          </a:xfrm>
        </p:spPr>
        <p:txBody>
          <a:bodyPr>
            <a:noAutofit/>
          </a:bodyPr>
          <a:lstStyle>
            <a:lvl1pPr marL="0" indent="0" algn="ctr">
              <a:buNone/>
              <a:defRPr sz="2000" baseline="0">
                <a:solidFill>
                  <a:srgbClr val="FFFFFF"/>
                </a:solidFill>
                <a:latin typeface="Open Sans Light"/>
                <a:cs typeface="Open Sans Ligh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Etunimi Sukunimi</a:t>
            </a:r>
          </a:p>
          <a:p>
            <a:pPr lvl="0"/>
            <a:r>
              <a:rPr lang="fi-FI" dirty="0"/>
              <a:t>sähköpostiosoite</a:t>
            </a:r>
          </a:p>
          <a:p>
            <a:pPr lvl="0"/>
            <a:r>
              <a:rPr lang="fi-FI" dirty="0"/>
              <a:t>muut yhteystiedot </a:t>
            </a:r>
            <a:r>
              <a:rPr lang="fi-FI" dirty="0" err="1"/>
              <a:t>tms</a:t>
            </a:r>
            <a:endParaRPr lang="fi-FI" dirty="0"/>
          </a:p>
        </p:txBody>
      </p:sp>
    </p:spTree>
    <p:extLst>
      <p:ext uri="{BB962C8B-B14F-4D97-AF65-F5344CB8AC3E}">
        <p14:creationId xmlns:p14="http://schemas.microsoft.com/office/powerpoint/2010/main" val="91154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94632" y="1600201"/>
            <a:ext cx="8192168" cy="4215063"/>
          </a:xfrm>
        </p:spPr>
        <p:txBody>
          <a:bodyPr>
            <a:normAutofit/>
          </a:bodyPr>
          <a:lstStyle>
            <a:lvl1pPr>
              <a:defRPr sz="1941">
                <a:latin typeface="Open Sans"/>
                <a:cs typeface="Open Sans"/>
              </a:defRPr>
            </a:lvl1pPr>
            <a:lvl2pPr marL="730446" indent="-280941">
              <a:buFont typeface="Arial"/>
              <a:buChar char="•"/>
              <a:defRPr sz="1941">
                <a:latin typeface="Open Sans"/>
                <a:cs typeface="Open Sans"/>
              </a:defRPr>
            </a:lvl2pPr>
            <a:lvl3pPr>
              <a:defRPr sz="1941">
                <a:latin typeface="Open Sans"/>
                <a:cs typeface="Open Sans"/>
              </a:defRPr>
            </a:lvl3pPr>
            <a:lvl4pPr>
              <a:defRPr sz="1941">
                <a:latin typeface="Open Sans"/>
                <a:cs typeface="Open Sans"/>
              </a:defRPr>
            </a:lvl4pPr>
            <a:lvl5pPr>
              <a:defRPr sz="1941">
                <a:latin typeface="Open Sans"/>
                <a:cs typeface="Open Sans"/>
              </a:defRPr>
            </a:lvl5pPr>
          </a:lstStyle>
          <a:p>
            <a:pPr lvl="0"/>
            <a:r>
              <a:rPr lang="en-US"/>
              <a:t>Click to edit Master text styles</a:t>
            </a:r>
          </a:p>
          <a:p>
            <a:pPr lvl="1"/>
            <a:r>
              <a:rPr lang="en-US"/>
              <a:t>Second level</a:t>
            </a:r>
          </a:p>
        </p:txBody>
      </p:sp>
      <p:sp>
        <p:nvSpPr>
          <p:cNvPr id="6" name="Dian numeron paikkamerkki 5"/>
          <p:cNvSpPr>
            <a:spLocks noGrp="1"/>
          </p:cNvSpPr>
          <p:nvPr>
            <p:ph type="sldNum" sz="quarter" idx="12"/>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pic>
        <p:nvPicPr>
          <p:cNvPr id="9" name="Kuva 8"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1" name="Tekstiruutu 10"/>
          <p:cNvSpPr txBox="1"/>
          <p:nvPr userDrawn="1"/>
        </p:nvSpPr>
        <p:spPr>
          <a:xfrm>
            <a:off x="749632" y="6198526"/>
            <a:ext cx="2825002" cy="475495"/>
          </a:xfrm>
          <a:prstGeom prst="rect">
            <a:avLst/>
          </a:prstGeom>
          <a:noFill/>
        </p:spPr>
        <p:txBody>
          <a:bodyPr wrap="square" lIns="89896" tIns="44948" rIns="89896" bIns="44948" rtlCol="0">
            <a:spAutoFit/>
          </a:bodyPr>
          <a:lstStyle/>
          <a:p>
            <a:pPr defTabSz="449505">
              <a:lnSpc>
                <a:spcPts val="1495"/>
              </a:lnSpc>
            </a:pPr>
            <a:r>
              <a:rPr lang="fi-FI" sz="882" b="1" dirty="0">
                <a:solidFill>
                  <a:srgbClr val="944F64">
                    <a:lumMod val="75000"/>
                  </a:srgbClr>
                </a:solidFill>
                <a:latin typeface="Open Sans Light"/>
                <a:cs typeface="Open Sans Light"/>
              </a:rPr>
              <a:t>Tutkimus- ja suunnittelupalvelu </a:t>
            </a:r>
          </a:p>
          <a:p>
            <a:pPr defTabSz="449505">
              <a:lnSpc>
                <a:spcPts val="1495"/>
              </a:lnSpc>
            </a:pPr>
            <a:r>
              <a:rPr lang="fi-FI" sz="882" b="1" dirty="0">
                <a:solidFill>
                  <a:srgbClr val="944F64">
                    <a:lumMod val="75000"/>
                  </a:srgbClr>
                </a:solidFill>
                <a:latin typeface="Open Sans Light"/>
                <a:cs typeface="Open Sans Light"/>
              </a:rPr>
              <a:t>KIILA</a:t>
            </a:r>
          </a:p>
        </p:txBody>
      </p:sp>
      <p:sp>
        <p:nvSpPr>
          <p:cNvPr id="15"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
        <p:nvSpPr>
          <p:cNvPr id="10" name="Otsikko 1"/>
          <p:cNvSpPr>
            <a:spLocks noGrp="1"/>
          </p:cNvSpPr>
          <p:nvPr>
            <p:ph type="title" hasCustomPrompt="1"/>
          </p:nvPr>
        </p:nvSpPr>
        <p:spPr>
          <a:xfrm>
            <a:off x="494632" y="430135"/>
            <a:ext cx="8192168" cy="528755"/>
          </a:xfrm>
        </p:spPr>
        <p:txBody>
          <a:bodyPr>
            <a:noAutofit/>
          </a:bodyPr>
          <a:lstStyle>
            <a:lvl1pPr algn="ctr">
              <a:defRPr sz="3177" b="1" i="0">
                <a:solidFill>
                  <a:schemeClr val="accent1"/>
                </a:solidFill>
                <a:latin typeface="Open Sans"/>
                <a:cs typeface="Open Sans"/>
              </a:defRPr>
            </a:lvl1pPr>
          </a:lstStyle>
          <a:p>
            <a:r>
              <a:rPr lang="fi-FI" dirty="0"/>
              <a:t>OTSIKKO</a:t>
            </a:r>
          </a:p>
        </p:txBody>
      </p:sp>
      <p:sp>
        <p:nvSpPr>
          <p:cNvPr id="12" name="Tekstin paikkamerkki 7"/>
          <p:cNvSpPr>
            <a:spLocks noGrp="1"/>
          </p:cNvSpPr>
          <p:nvPr>
            <p:ph type="body" sz="quarter" idx="13" hasCustomPrompt="1"/>
          </p:nvPr>
        </p:nvSpPr>
        <p:spPr>
          <a:xfrm>
            <a:off x="494633" y="1011019"/>
            <a:ext cx="8192168" cy="498475"/>
          </a:xfrm>
        </p:spPr>
        <p:txBody>
          <a:bodyPr>
            <a:normAutofit/>
          </a:bodyPr>
          <a:lstStyle>
            <a:lvl1pPr marL="0" indent="0" algn="ctr">
              <a:buNone/>
              <a:defRPr sz="1941" b="1" i="0">
                <a:solidFill>
                  <a:srgbClr val="629E9F"/>
                </a:solidFill>
                <a:latin typeface="Open Sans"/>
                <a:cs typeface="Open Sans"/>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ALAOTSIKKO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pelkkä logo">
    <p:spTree>
      <p:nvGrpSpPr>
        <p:cNvPr id="1" name=""/>
        <p:cNvGrpSpPr/>
        <p:nvPr/>
      </p:nvGrpSpPr>
      <p:grpSpPr>
        <a:xfrm>
          <a:off x="0" y="0"/>
          <a:ext cx="0" cy="0"/>
          <a:chOff x="0" y="0"/>
          <a:chExt cx="0" cy="0"/>
        </a:xfrm>
      </p:grpSpPr>
      <p:sp>
        <p:nvSpPr>
          <p:cNvPr id="5" name="Sisällön paikkamerkki 2"/>
          <p:cNvSpPr>
            <a:spLocks noGrp="1"/>
          </p:cNvSpPr>
          <p:nvPr>
            <p:ph idx="1"/>
          </p:nvPr>
        </p:nvSpPr>
        <p:spPr>
          <a:xfrm>
            <a:off x="494632" y="1600201"/>
            <a:ext cx="8192168" cy="4215063"/>
          </a:xfrm>
        </p:spPr>
        <p:txBody>
          <a:bodyPr>
            <a:normAutofit/>
          </a:bodyPr>
          <a:lstStyle>
            <a:lvl1pPr>
              <a:defRPr sz="1941">
                <a:latin typeface="Open Sans"/>
                <a:cs typeface="Open Sans"/>
              </a:defRPr>
            </a:lvl1pPr>
            <a:lvl2pPr marL="730446" indent="-280941">
              <a:buFont typeface="Arial"/>
              <a:buChar char="•"/>
              <a:defRPr sz="1941">
                <a:latin typeface="Open Sans"/>
                <a:cs typeface="Open Sans"/>
              </a:defRPr>
            </a:lvl2pPr>
            <a:lvl3pPr>
              <a:defRPr sz="1941">
                <a:latin typeface="Open Sans"/>
                <a:cs typeface="Open Sans"/>
              </a:defRPr>
            </a:lvl3pPr>
            <a:lvl4pPr>
              <a:defRPr sz="1941">
                <a:latin typeface="Open Sans"/>
                <a:cs typeface="Open Sans"/>
              </a:defRPr>
            </a:lvl4pPr>
            <a:lvl5pPr>
              <a:defRPr sz="1941">
                <a:latin typeface="Open Sans"/>
                <a:cs typeface="Open Sans"/>
              </a:defRPr>
            </a:lvl5pPr>
          </a:lstStyle>
          <a:p>
            <a:pPr lvl="0"/>
            <a:r>
              <a:rPr lang="en-US"/>
              <a:t>Click to edit Master text styles</a:t>
            </a:r>
          </a:p>
          <a:p>
            <a:pPr lvl="1"/>
            <a:r>
              <a:rPr lang="en-US"/>
              <a:t>Second level</a:t>
            </a:r>
          </a:p>
        </p:txBody>
      </p:sp>
      <p:sp>
        <p:nvSpPr>
          <p:cNvPr id="6" name="Dian numeron paikkamerkki 5"/>
          <p:cNvSpPr>
            <a:spLocks noGrp="1"/>
          </p:cNvSpPr>
          <p:nvPr>
            <p:ph type="sldNum" sz="quarter" idx="12"/>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pic>
        <p:nvPicPr>
          <p:cNvPr id="7" name="Kuva 6"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9"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
        <p:nvSpPr>
          <p:cNvPr id="10" name="Otsikko 1"/>
          <p:cNvSpPr>
            <a:spLocks noGrp="1"/>
          </p:cNvSpPr>
          <p:nvPr>
            <p:ph type="title" hasCustomPrompt="1"/>
          </p:nvPr>
        </p:nvSpPr>
        <p:spPr>
          <a:xfrm>
            <a:off x="494632" y="430135"/>
            <a:ext cx="8192168" cy="528755"/>
          </a:xfrm>
        </p:spPr>
        <p:txBody>
          <a:bodyPr>
            <a:noAutofit/>
          </a:bodyPr>
          <a:lstStyle>
            <a:lvl1pPr algn="ctr">
              <a:defRPr sz="3177" b="1" i="0">
                <a:solidFill>
                  <a:schemeClr val="accent1"/>
                </a:solidFill>
                <a:latin typeface="Open Sans"/>
                <a:cs typeface="Open Sans"/>
              </a:defRPr>
            </a:lvl1pPr>
          </a:lstStyle>
          <a:p>
            <a:r>
              <a:rPr lang="fi-FI" dirty="0"/>
              <a:t>OTSIKKO</a:t>
            </a:r>
          </a:p>
        </p:txBody>
      </p:sp>
      <p:sp>
        <p:nvSpPr>
          <p:cNvPr id="11" name="Tekstin paikkamerkki 7"/>
          <p:cNvSpPr>
            <a:spLocks noGrp="1"/>
          </p:cNvSpPr>
          <p:nvPr>
            <p:ph type="body" sz="quarter" idx="13" hasCustomPrompt="1"/>
          </p:nvPr>
        </p:nvSpPr>
        <p:spPr>
          <a:xfrm>
            <a:off x="494633" y="1011019"/>
            <a:ext cx="8192168" cy="498475"/>
          </a:xfrm>
        </p:spPr>
        <p:txBody>
          <a:bodyPr>
            <a:normAutofit/>
          </a:bodyPr>
          <a:lstStyle>
            <a:lvl1pPr marL="0" indent="0" algn="ctr">
              <a:buNone/>
              <a:defRPr sz="1941" b="1" i="0">
                <a:solidFill>
                  <a:srgbClr val="629E9F"/>
                </a:solidFill>
                <a:latin typeface="Open Sans"/>
                <a:cs typeface="Open Sans"/>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ALAOTSIKKO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12" name="Otsikko 1"/>
          <p:cNvSpPr>
            <a:spLocks noGrp="1"/>
          </p:cNvSpPr>
          <p:nvPr>
            <p:ph type="title" hasCustomPrompt="1"/>
          </p:nvPr>
        </p:nvSpPr>
        <p:spPr>
          <a:xfrm>
            <a:off x="494632" y="430135"/>
            <a:ext cx="8192168" cy="528755"/>
          </a:xfrm>
        </p:spPr>
        <p:txBody>
          <a:bodyPr>
            <a:noAutofit/>
          </a:bodyPr>
          <a:lstStyle>
            <a:lvl1pPr algn="ctr">
              <a:defRPr sz="3177" b="1" i="0">
                <a:solidFill>
                  <a:schemeClr val="accent1"/>
                </a:solidFill>
                <a:latin typeface="Open Sans"/>
                <a:cs typeface="Open Sans"/>
              </a:defRPr>
            </a:lvl1pPr>
          </a:lstStyle>
          <a:p>
            <a:r>
              <a:rPr lang="fi-FI" dirty="0"/>
              <a:t>OTSIKKO</a:t>
            </a:r>
          </a:p>
        </p:txBody>
      </p:sp>
      <p:sp>
        <p:nvSpPr>
          <p:cNvPr id="14" name="Tekstin paikkamerkki 7"/>
          <p:cNvSpPr>
            <a:spLocks noGrp="1"/>
          </p:cNvSpPr>
          <p:nvPr>
            <p:ph type="body" sz="quarter" idx="13" hasCustomPrompt="1"/>
          </p:nvPr>
        </p:nvSpPr>
        <p:spPr>
          <a:xfrm>
            <a:off x="494633" y="1011019"/>
            <a:ext cx="8192168" cy="498475"/>
          </a:xfrm>
        </p:spPr>
        <p:txBody>
          <a:bodyPr>
            <a:normAutofit/>
          </a:bodyPr>
          <a:lstStyle>
            <a:lvl1pPr marL="0" indent="0" algn="ctr">
              <a:buNone/>
              <a:defRPr sz="1941" b="1" i="0">
                <a:solidFill>
                  <a:srgbClr val="629E9F"/>
                </a:solidFill>
                <a:latin typeface="Open Sans"/>
                <a:cs typeface="Open Sans"/>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ALAOTSIKKO</a:t>
            </a:r>
          </a:p>
        </p:txBody>
      </p:sp>
      <p:pic>
        <p:nvPicPr>
          <p:cNvPr id="15" name="Kuva 14"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9" name="Tekstiruutu 8"/>
          <p:cNvSpPr txBox="1"/>
          <p:nvPr userDrawn="1"/>
        </p:nvSpPr>
        <p:spPr>
          <a:xfrm>
            <a:off x="749632" y="6198526"/>
            <a:ext cx="2825002" cy="475495"/>
          </a:xfrm>
          <a:prstGeom prst="rect">
            <a:avLst/>
          </a:prstGeom>
          <a:noFill/>
        </p:spPr>
        <p:txBody>
          <a:bodyPr wrap="square" lIns="89896" tIns="44948" rIns="89896" bIns="44948" rtlCol="0">
            <a:spAutoFit/>
          </a:bodyPr>
          <a:lstStyle/>
          <a:p>
            <a:pPr defTabSz="449505">
              <a:lnSpc>
                <a:spcPts val="1495"/>
              </a:lnSpc>
            </a:pPr>
            <a:r>
              <a:rPr lang="fi-FI" sz="882" b="1" dirty="0">
                <a:solidFill>
                  <a:srgbClr val="944F64">
                    <a:lumMod val="75000"/>
                  </a:srgbClr>
                </a:solidFill>
                <a:latin typeface="Open Sans Light"/>
                <a:cs typeface="Open Sans Light"/>
              </a:rPr>
              <a:t>Tutkimus- ja suunnittelupalvelu </a:t>
            </a:r>
          </a:p>
          <a:p>
            <a:pPr defTabSz="449505">
              <a:lnSpc>
                <a:spcPts val="1495"/>
              </a:lnSpc>
            </a:pPr>
            <a:r>
              <a:rPr lang="fi-FI" sz="882" b="1" dirty="0">
                <a:solidFill>
                  <a:srgbClr val="944F64">
                    <a:lumMod val="75000"/>
                  </a:srgbClr>
                </a:solidFill>
                <a:latin typeface="Open Sans Light"/>
                <a:cs typeface="Open Sans Light"/>
              </a:rPr>
              <a:t>KIILA</a:t>
            </a:r>
          </a:p>
        </p:txBody>
      </p:sp>
      <p:sp>
        <p:nvSpPr>
          <p:cNvPr id="10" name="Dian numeron paikkamerkki 5"/>
          <p:cNvSpPr>
            <a:spLocks noGrp="1"/>
          </p:cNvSpPr>
          <p:nvPr>
            <p:ph type="sldNum" sz="quarter" idx="12"/>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sp>
        <p:nvSpPr>
          <p:cNvPr id="11"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5" name="Sisällön paikkamerkki 2"/>
          <p:cNvSpPr>
            <a:spLocks noGrp="1"/>
          </p:cNvSpPr>
          <p:nvPr>
            <p:ph idx="1"/>
          </p:nvPr>
        </p:nvSpPr>
        <p:spPr>
          <a:xfrm>
            <a:off x="494632" y="1600201"/>
            <a:ext cx="3890210" cy="4215063"/>
          </a:xfrm>
        </p:spPr>
        <p:txBody>
          <a:bodyPr>
            <a:normAutofit/>
          </a:bodyPr>
          <a:lstStyle>
            <a:lvl1pPr>
              <a:defRPr sz="1941">
                <a:latin typeface="Open Sans"/>
                <a:cs typeface="Open Sans"/>
              </a:defRPr>
            </a:lvl1pPr>
            <a:lvl2pPr marL="730446" indent="-280941">
              <a:buFont typeface="Arial"/>
              <a:buChar char="•"/>
              <a:defRPr sz="1941">
                <a:latin typeface="Open Sans"/>
                <a:cs typeface="Open Sans"/>
              </a:defRPr>
            </a:lvl2pPr>
            <a:lvl3pPr>
              <a:defRPr sz="1941">
                <a:latin typeface="Open Sans"/>
                <a:cs typeface="Open Sans"/>
              </a:defRPr>
            </a:lvl3pPr>
            <a:lvl4pPr>
              <a:defRPr sz="1941">
                <a:latin typeface="Open Sans"/>
                <a:cs typeface="Open Sans"/>
              </a:defRPr>
            </a:lvl4pPr>
            <a:lvl5pPr>
              <a:defRPr sz="1941">
                <a:latin typeface="Open Sans"/>
                <a:cs typeface="Open Sans"/>
              </a:defRPr>
            </a:lvl5pPr>
          </a:lstStyle>
          <a:p>
            <a:pPr lvl="0"/>
            <a:r>
              <a:rPr lang="en-US"/>
              <a:t>Click to edit Master text styles</a:t>
            </a:r>
          </a:p>
          <a:p>
            <a:pPr lvl="1"/>
            <a:r>
              <a:rPr lang="en-US"/>
              <a:t>Second level</a:t>
            </a:r>
          </a:p>
        </p:txBody>
      </p:sp>
      <p:pic>
        <p:nvPicPr>
          <p:cNvPr id="7" name="Kuva 6"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0" name="Otsikko 1"/>
          <p:cNvSpPr>
            <a:spLocks noGrp="1"/>
          </p:cNvSpPr>
          <p:nvPr>
            <p:ph type="title" hasCustomPrompt="1"/>
          </p:nvPr>
        </p:nvSpPr>
        <p:spPr>
          <a:xfrm>
            <a:off x="494632" y="430135"/>
            <a:ext cx="8192168" cy="528755"/>
          </a:xfrm>
        </p:spPr>
        <p:txBody>
          <a:bodyPr>
            <a:noAutofit/>
          </a:bodyPr>
          <a:lstStyle>
            <a:lvl1pPr algn="ctr">
              <a:defRPr sz="3177" b="1" i="0">
                <a:solidFill>
                  <a:schemeClr val="accent1"/>
                </a:solidFill>
                <a:latin typeface="Open Sans"/>
                <a:cs typeface="Open Sans"/>
              </a:defRPr>
            </a:lvl1pPr>
          </a:lstStyle>
          <a:p>
            <a:r>
              <a:rPr lang="fi-FI" dirty="0"/>
              <a:t>OTSIKKO</a:t>
            </a:r>
          </a:p>
        </p:txBody>
      </p:sp>
      <p:sp>
        <p:nvSpPr>
          <p:cNvPr id="11" name="Tekstin paikkamerkki 7"/>
          <p:cNvSpPr>
            <a:spLocks noGrp="1"/>
          </p:cNvSpPr>
          <p:nvPr>
            <p:ph type="body" sz="quarter" idx="13" hasCustomPrompt="1"/>
          </p:nvPr>
        </p:nvSpPr>
        <p:spPr>
          <a:xfrm>
            <a:off x="494633" y="1011019"/>
            <a:ext cx="8192168" cy="498475"/>
          </a:xfrm>
        </p:spPr>
        <p:txBody>
          <a:bodyPr>
            <a:normAutofit/>
          </a:bodyPr>
          <a:lstStyle>
            <a:lvl1pPr marL="0" indent="0" algn="ctr">
              <a:buNone/>
              <a:defRPr sz="1941" b="1" i="0">
                <a:solidFill>
                  <a:srgbClr val="629E9F"/>
                </a:solidFill>
                <a:latin typeface="Open Sans"/>
                <a:cs typeface="Open Sans"/>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ALAOTSIKKO</a:t>
            </a:r>
          </a:p>
        </p:txBody>
      </p:sp>
      <p:sp>
        <p:nvSpPr>
          <p:cNvPr id="12" name="Sisällön paikkamerkki 2"/>
          <p:cNvSpPr>
            <a:spLocks noGrp="1"/>
          </p:cNvSpPr>
          <p:nvPr>
            <p:ph idx="15"/>
          </p:nvPr>
        </p:nvSpPr>
        <p:spPr>
          <a:xfrm>
            <a:off x="4796590" y="1600201"/>
            <a:ext cx="3890210" cy="4215063"/>
          </a:xfrm>
        </p:spPr>
        <p:txBody>
          <a:bodyPr>
            <a:normAutofit/>
          </a:bodyPr>
          <a:lstStyle>
            <a:lvl1pPr>
              <a:defRPr sz="1941">
                <a:latin typeface="Open Sans"/>
                <a:cs typeface="Open Sans"/>
              </a:defRPr>
            </a:lvl1pPr>
            <a:lvl2pPr marL="730446" indent="-280941">
              <a:buFont typeface="Arial"/>
              <a:buChar char="•"/>
              <a:defRPr sz="1941">
                <a:latin typeface="Open Sans"/>
                <a:cs typeface="Open Sans"/>
              </a:defRPr>
            </a:lvl2pPr>
            <a:lvl3pPr>
              <a:defRPr sz="1941">
                <a:latin typeface="Open Sans"/>
                <a:cs typeface="Open Sans"/>
              </a:defRPr>
            </a:lvl3pPr>
            <a:lvl4pPr>
              <a:defRPr sz="1941">
                <a:latin typeface="Open Sans"/>
                <a:cs typeface="Open Sans"/>
              </a:defRPr>
            </a:lvl4pPr>
            <a:lvl5pPr>
              <a:defRPr sz="1941">
                <a:latin typeface="Open Sans"/>
                <a:cs typeface="Open Sans"/>
              </a:defRPr>
            </a:lvl5pPr>
          </a:lstStyle>
          <a:p>
            <a:pPr lvl="0"/>
            <a:r>
              <a:rPr lang="en-US"/>
              <a:t>Click to edit Master text styles</a:t>
            </a:r>
          </a:p>
          <a:p>
            <a:pPr lvl="1"/>
            <a:r>
              <a:rPr lang="en-US"/>
              <a:t>Second level</a:t>
            </a:r>
          </a:p>
        </p:txBody>
      </p:sp>
      <p:sp>
        <p:nvSpPr>
          <p:cNvPr id="13" name="Tekstiruutu 12"/>
          <p:cNvSpPr txBox="1"/>
          <p:nvPr userDrawn="1"/>
        </p:nvSpPr>
        <p:spPr>
          <a:xfrm>
            <a:off x="749632" y="6198526"/>
            <a:ext cx="2825002" cy="475495"/>
          </a:xfrm>
          <a:prstGeom prst="rect">
            <a:avLst/>
          </a:prstGeom>
          <a:noFill/>
        </p:spPr>
        <p:txBody>
          <a:bodyPr wrap="square" lIns="89896" tIns="44948" rIns="89896" bIns="44948" rtlCol="0">
            <a:spAutoFit/>
          </a:bodyPr>
          <a:lstStyle/>
          <a:p>
            <a:pPr defTabSz="449505">
              <a:lnSpc>
                <a:spcPts val="1495"/>
              </a:lnSpc>
            </a:pPr>
            <a:r>
              <a:rPr lang="fi-FI" sz="882" b="1" dirty="0">
                <a:solidFill>
                  <a:srgbClr val="944F64">
                    <a:lumMod val="75000"/>
                  </a:srgbClr>
                </a:solidFill>
                <a:latin typeface="Open Sans Light"/>
                <a:cs typeface="Open Sans Light"/>
              </a:rPr>
              <a:t>Tutkimus- ja suunnittelupalvelu </a:t>
            </a:r>
          </a:p>
          <a:p>
            <a:pPr defTabSz="449505">
              <a:lnSpc>
                <a:spcPts val="1495"/>
              </a:lnSpc>
            </a:pPr>
            <a:r>
              <a:rPr lang="fi-FI" sz="882" b="1" dirty="0">
                <a:solidFill>
                  <a:srgbClr val="944F64">
                    <a:lumMod val="75000"/>
                  </a:srgbClr>
                </a:solidFill>
                <a:latin typeface="Open Sans Light"/>
                <a:cs typeface="Open Sans Light"/>
              </a:rPr>
              <a:t>KIILA</a:t>
            </a:r>
          </a:p>
        </p:txBody>
      </p:sp>
      <p:sp>
        <p:nvSpPr>
          <p:cNvPr id="14" name="Dian numeron paikkamerkki 5"/>
          <p:cNvSpPr>
            <a:spLocks noGrp="1"/>
          </p:cNvSpPr>
          <p:nvPr>
            <p:ph type="sldNum" sz="quarter" idx="12"/>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sp>
        <p:nvSpPr>
          <p:cNvPr id="15"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lehti">
    <p:spTree>
      <p:nvGrpSpPr>
        <p:cNvPr id="1" name=""/>
        <p:cNvGrpSpPr/>
        <p:nvPr/>
      </p:nvGrpSpPr>
      <p:grpSpPr>
        <a:xfrm>
          <a:off x="0" y="0"/>
          <a:ext cx="0" cy="0"/>
          <a:chOff x="0" y="0"/>
          <a:chExt cx="0" cy="0"/>
        </a:xfrm>
      </p:grpSpPr>
      <p:sp>
        <p:nvSpPr>
          <p:cNvPr id="5" name="Suorakulmio 4"/>
          <p:cNvSpPr/>
          <p:nvPr userDrawn="1"/>
        </p:nvSpPr>
        <p:spPr>
          <a:xfrm>
            <a:off x="362846" y="349865"/>
            <a:ext cx="8397254" cy="5351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defTabSz="449505"/>
            <a:endParaRPr lang="fi-FI" sz="1765">
              <a:solidFill>
                <a:prstClr val="white"/>
              </a:solidFill>
            </a:endParaRPr>
          </a:p>
        </p:txBody>
      </p:sp>
      <p:sp>
        <p:nvSpPr>
          <p:cNvPr id="6" name="Otsikko 14"/>
          <p:cNvSpPr>
            <a:spLocks noGrp="1"/>
          </p:cNvSpPr>
          <p:nvPr>
            <p:ph type="title" hasCustomPrompt="1"/>
          </p:nvPr>
        </p:nvSpPr>
        <p:spPr>
          <a:xfrm>
            <a:off x="362846" y="1764803"/>
            <a:ext cx="8397254" cy="528755"/>
          </a:xfrm>
        </p:spPr>
        <p:txBody>
          <a:bodyPr>
            <a:noAutofit/>
          </a:bodyPr>
          <a:lstStyle>
            <a:lvl1pPr algn="ctr">
              <a:defRPr sz="4677" b="1" i="0" baseline="0">
                <a:solidFill>
                  <a:srgbClr val="FFFFFF"/>
                </a:solidFill>
                <a:latin typeface="Open Sans"/>
                <a:cs typeface="Open Sans"/>
              </a:defRPr>
            </a:lvl1pPr>
          </a:lstStyle>
          <a:p>
            <a:r>
              <a:rPr lang="fi-FI" dirty="0"/>
              <a:t>VÄLILEHTI/OTSIKKO</a:t>
            </a:r>
          </a:p>
        </p:txBody>
      </p:sp>
      <p:sp>
        <p:nvSpPr>
          <p:cNvPr id="7" name="Tekstin paikkamerkki 25"/>
          <p:cNvSpPr>
            <a:spLocks noGrp="1"/>
          </p:cNvSpPr>
          <p:nvPr>
            <p:ph type="body" sz="quarter" idx="12" hasCustomPrompt="1"/>
          </p:nvPr>
        </p:nvSpPr>
        <p:spPr>
          <a:xfrm>
            <a:off x="362845" y="2508874"/>
            <a:ext cx="8397253" cy="491707"/>
          </a:xfrm>
        </p:spPr>
        <p:txBody>
          <a:bodyPr>
            <a:noAutofit/>
          </a:bodyPr>
          <a:lstStyle>
            <a:lvl1pPr marL="0" indent="0" algn="ctr">
              <a:buNone/>
              <a:defRPr sz="2735" b="1" i="0" baseline="0">
                <a:solidFill>
                  <a:srgbClr val="FFFFFF"/>
                </a:solidFill>
                <a:latin typeface="Open Sans"/>
                <a:cs typeface="Open Sans"/>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ALAOTSIKKO</a:t>
            </a:r>
          </a:p>
        </p:txBody>
      </p:sp>
      <p:pic>
        <p:nvPicPr>
          <p:cNvPr id="9" name="Kuva 8"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3" name="Tekstiruutu 12"/>
          <p:cNvSpPr txBox="1"/>
          <p:nvPr userDrawn="1"/>
        </p:nvSpPr>
        <p:spPr>
          <a:xfrm>
            <a:off x="749632" y="6198526"/>
            <a:ext cx="2825002" cy="475495"/>
          </a:xfrm>
          <a:prstGeom prst="rect">
            <a:avLst/>
          </a:prstGeom>
          <a:noFill/>
        </p:spPr>
        <p:txBody>
          <a:bodyPr wrap="square" lIns="89896" tIns="44948" rIns="89896" bIns="44948" rtlCol="0">
            <a:spAutoFit/>
          </a:bodyPr>
          <a:lstStyle/>
          <a:p>
            <a:pPr defTabSz="449505">
              <a:lnSpc>
                <a:spcPts val="1495"/>
              </a:lnSpc>
            </a:pPr>
            <a:r>
              <a:rPr lang="fi-FI" sz="882" b="1" dirty="0">
                <a:solidFill>
                  <a:srgbClr val="944F64">
                    <a:lumMod val="75000"/>
                  </a:srgbClr>
                </a:solidFill>
                <a:latin typeface="Open Sans Light"/>
                <a:cs typeface="Open Sans Light"/>
              </a:rPr>
              <a:t>Tutkimus- ja suunnittelupalvelu </a:t>
            </a:r>
          </a:p>
          <a:p>
            <a:pPr defTabSz="449505">
              <a:lnSpc>
                <a:spcPts val="1495"/>
              </a:lnSpc>
            </a:pPr>
            <a:r>
              <a:rPr lang="fi-FI" sz="882" b="1" dirty="0">
                <a:solidFill>
                  <a:srgbClr val="944F64">
                    <a:lumMod val="75000"/>
                  </a:srgbClr>
                </a:solidFill>
                <a:latin typeface="Open Sans Light"/>
                <a:cs typeface="Open Sans Light"/>
              </a:rPr>
              <a:t>KIILA</a:t>
            </a:r>
          </a:p>
        </p:txBody>
      </p:sp>
      <p:sp>
        <p:nvSpPr>
          <p:cNvPr id="14" name="Dian numeron paikkamerkki 5"/>
          <p:cNvSpPr>
            <a:spLocks noGrp="1"/>
          </p:cNvSpPr>
          <p:nvPr>
            <p:ph type="sldNum" sz="quarter" idx="13"/>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sp>
        <p:nvSpPr>
          <p:cNvPr id="15"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6" name="Kuva 5"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0" name="Tekstiruutu 9"/>
          <p:cNvSpPr txBox="1"/>
          <p:nvPr userDrawn="1"/>
        </p:nvSpPr>
        <p:spPr>
          <a:xfrm>
            <a:off x="749632" y="6198526"/>
            <a:ext cx="2825002" cy="475495"/>
          </a:xfrm>
          <a:prstGeom prst="rect">
            <a:avLst/>
          </a:prstGeom>
          <a:noFill/>
        </p:spPr>
        <p:txBody>
          <a:bodyPr wrap="square" lIns="89896" tIns="44948" rIns="89896" bIns="44948" rtlCol="0">
            <a:spAutoFit/>
          </a:bodyPr>
          <a:lstStyle/>
          <a:p>
            <a:pPr defTabSz="449505">
              <a:lnSpc>
                <a:spcPts val="1495"/>
              </a:lnSpc>
            </a:pPr>
            <a:r>
              <a:rPr lang="fi-FI" sz="882" b="1" dirty="0">
                <a:solidFill>
                  <a:srgbClr val="944F64">
                    <a:lumMod val="75000"/>
                  </a:srgbClr>
                </a:solidFill>
                <a:latin typeface="Open Sans Light"/>
                <a:cs typeface="Open Sans Light"/>
              </a:rPr>
              <a:t>Tutkimus- ja suunnittelupalvelu </a:t>
            </a:r>
          </a:p>
          <a:p>
            <a:pPr defTabSz="449505">
              <a:lnSpc>
                <a:spcPts val="1495"/>
              </a:lnSpc>
            </a:pPr>
            <a:r>
              <a:rPr lang="fi-FI" sz="882" b="1" dirty="0">
                <a:solidFill>
                  <a:srgbClr val="944F64">
                    <a:lumMod val="75000"/>
                  </a:srgbClr>
                </a:solidFill>
                <a:latin typeface="Open Sans Light"/>
                <a:cs typeface="Open Sans Light"/>
              </a:rPr>
              <a:t>KIILA</a:t>
            </a:r>
          </a:p>
        </p:txBody>
      </p:sp>
      <p:sp>
        <p:nvSpPr>
          <p:cNvPr id="11" name="Dian numeron paikkamerkki 5"/>
          <p:cNvSpPr>
            <a:spLocks noGrp="1"/>
          </p:cNvSpPr>
          <p:nvPr>
            <p:ph type="sldNum" sz="quarter" idx="12"/>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sp>
        <p:nvSpPr>
          <p:cNvPr id="12"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ilman logoa">
    <p:spTree>
      <p:nvGrpSpPr>
        <p:cNvPr id="1" name=""/>
        <p:cNvGrpSpPr/>
        <p:nvPr/>
      </p:nvGrpSpPr>
      <p:grpSpPr>
        <a:xfrm>
          <a:off x="0" y="0"/>
          <a:ext cx="0" cy="0"/>
          <a:chOff x="0" y="0"/>
          <a:chExt cx="0" cy="0"/>
        </a:xfrm>
      </p:grpSpPr>
      <p:sp>
        <p:nvSpPr>
          <p:cNvPr id="5" name="Dian numeron paikkamerkki 5"/>
          <p:cNvSpPr>
            <a:spLocks noGrp="1"/>
          </p:cNvSpPr>
          <p:nvPr>
            <p:ph type="sldNum" sz="quarter" idx="12"/>
          </p:nvPr>
        </p:nvSpPr>
        <p:spPr>
          <a:xfrm>
            <a:off x="6553200" y="6276143"/>
            <a:ext cx="2133600" cy="365125"/>
          </a:xfrm>
        </p:spPr>
        <p:txBody>
          <a:bodyPr/>
          <a:lstStyle>
            <a:lvl1pPr>
              <a:defRPr sz="1059">
                <a:solidFill>
                  <a:srgbClr val="6F3B4B"/>
                </a:solidFill>
                <a:latin typeface="Open Sans Light"/>
                <a:cs typeface="Open Sans Light"/>
              </a:defRPr>
            </a:lvl1pPr>
          </a:lstStyle>
          <a:p>
            <a:fld id="{A359701C-7F86-294C-AF1E-4B605EDAB0F3}" type="slidenum">
              <a:rPr lang="fi-FI" smtClean="0"/>
              <a:pPr/>
              <a:t>‹#›</a:t>
            </a:fld>
            <a:endParaRPr lang="fi-FI"/>
          </a:p>
        </p:txBody>
      </p:sp>
      <p:sp>
        <p:nvSpPr>
          <p:cNvPr id="6" name="Tekstin paikkamerkki 14"/>
          <p:cNvSpPr>
            <a:spLocks noGrp="1"/>
          </p:cNvSpPr>
          <p:nvPr>
            <p:ph type="body" sz="quarter" idx="14" hasCustomPrompt="1"/>
          </p:nvPr>
        </p:nvSpPr>
        <p:spPr>
          <a:xfrm>
            <a:off x="3467685" y="6302877"/>
            <a:ext cx="2255564" cy="338390"/>
          </a:xfrm>
        </p:spPr>
        <p:txBody>
          <a:bodyPr>
            <a:normAutofit/>
          </a:bodyPr>
          <a:lstStyle>
            <a:lvl1pPr marL="0" indent="0" algn="ctr">
              <a:buNone/>
              <a:defRPr sz="1059">
                <a:solidFill>
                  <a:srgbClr val="6F3B4B"/>
                </a:solidFill>
                <a:latin typeface="Open Sans Light"/>
                <a:cs typeface="Open Sans Light"/>
              </a:defRPr>
            </a:lvl1pPr>
          </a:lstStyle>
          <a:p>
            <a:pPr lvl="0"/>
            <a:r>
              <a:rPr lang="fi-FI" dirty="0"/>
              <a:t>pvm</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rjous perussivu">
    <p:spTree>
      <p:nvGrpSpPr>
        <p:cNvPr id="1" name=""/>
        <p:cNvGrpSpPr/>
        <p:nvPr/>
      </p:nvGrpSpPr>
      <p:grpSpPr>
        <a:xfrm>
          <a:off x="0" y="0"/>
          <a:ext cx="0" cy="0"/>
          <a:chOff x="0" y="0"/>
          <a:chExt cx="0" cy="0"/>
        </a:xfrm>
      </p:grpSpPr>
      <p:sp>
        <p:nvSpPr>
          <p:cNvPr id="5" name="Otsikko 1"/>
          <p:cNvSpPr>
            <a:spLocks noGrp="1"/>
          </p:cNvSpPr>
          <p:nvPr>
            <p:ph type="title" hasCustomPrompt="1"/>
          </p:nvPr>
        </p:nvSpPr>
        <p:spPr>
          <a:xfrm>
            <a:off x="494632" y="576000"/>
            <a:ext cx="8192168" cy="528755"/>
          </a:xfrm>
        </p:spPr>
        <p:txBody>
          <a:bodyPr anchor="b">
            <a:noAutofit/>
          </a:bodyPr>
          <a:lstStyle>
            <a:lvl1pPr algn="l">
              <a:defRPr sz="3177" b="1" i="0">
                <a:solidFill>
                  <a:schemeClr val="accent1"/>
                </a:solidFill>
                <a:latin typeface="Open Sans"/>
                <a:cs typeface="Open Sans"/>
              </a:defRPr>
            </a:lvl1pPr>
          </a:lstStyle>
          <a:p>
            <a:r>
              <a:rPr lang="fi-FI" dirty="0"/>
              <a:t>OTSIKKO</a:t>
            </a:r>
          </a:p>
        </p:txBody>
      </p:sp>
      <p:pic>
        <p:nvPicPr>
          <p:cNvPr id="6" name="Kuva 6"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135" y="5971293"/>
            <a:ext cx="665484" cy="664650"/>
          </a:xfrm>
          <a:prstGeom prst="rect">
            <a:avLst/>
          </a:prstGeom>
        </p:spPr>
      </p:pic>
      <p:sp>
        <p:nvSpPr>
          <p:cNvPr id="7" name="Sisällön paikkamerkki 2"/>
          <p:cNvSpPr>
            <a:spLocks noGrp="1"/>
          </p:cNvSpPr>
          <p:nvPr>
            <p:ph idx="1"/>
          </p:nvPr>
        </p:nvSpPr>
        <p:spPr>
          <a:xfrm>
            <a:off x="503998" y="1224000"/>
            <a:ext cx="7560000" cy="4633461"/>
          </a:xfrm>
        </p:spPr>
        <p:txBody>
          <a:bodyPr>
            <a:normAutofit/>
          </a:bodyPr>
          <a:lstStyle>
            <a:lvl1pPr marL="0" indent="0">
              <a:lnSpc>
                <a:spcPts val="1691"/>
              </a:lnSpc>
              <a:spcBef>
                <a:spcPts val="850"/>
              </a:spcBef>
              <a:buNone/>
              <a:defRPr sz="1059">
                <a:latin typeface="Open Sans"/>
                <a:cs typeface="Open Sans"/>
              </a:defRPr>
            </a:lvl1pPr>
            <a:lvl2pPr marL="449505" indent="0">
              <a:lnSpc>
                <a:spcPts val="1691"/>
              </a:lnSpc>
              <a:spcBef>
                <a:spcPts val="850"/>
              </a:spcBef>
              <a:buFont typeface="Arial"/>
              <a:buNone/>
              <a:defRPr sz="1059">
                <a:latin typeface="Open Sans"/>
                <a:cs typeface="Open Sans"/>
              </a:defRPr>
            </a:lvl2pPr>
            <a:lvl3pPr>
              <a:defRPr sz="1941">
                <a:latin typeface="Open Sans"/>
                <a:cs typeface="Open Sans"/>
              </a:defRPr>
            </a:lvl3pPr>
            <a:lvl4pPr>
              <a:defRPr sz="1941">
                <a:latin typeface="Open Sans"/>
                <a:cs typeface="Open Sans"/>
              </a:defRPr>
            </a:lvl4pPr>
            <a:lvl5pPr>
              <a:defRPr sz="1941">
                <a:latin typeface="Open Sans"/>
                <a:cs typeface="Open Sans"/>
              </a:defRPr>
            </a:lvl5pPr>
          </a:lstStyle>
          <a:p>
            <a:pPr lvl="0"/>
            <a:r>
              <a:rPr lang="en-US"/>
              <a:t>Click to edit Master text styles</a:t>
            </a:r>
          </a:p>
          <a:p>
            <a:pPr lvl="1"/>
            <a:r>
              <a:rPr lang="en-US"/>
              <a:t>Second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imeinen sivu">
    <p:spTree>
      <p:nvGrpSpPr>
        <p:cNvPr id="1" name=""/>
        <p:cNvGrpSpPr/>
        <p:nvPr/>
      </p:nvGrpSpPr>
      <p:grpSpPr>
        <a:xfrm>
          <a:off x="0" y="0"/>
          <a:ext cx="0" cy="0"/>
          <a:chOff x="0" y="0"/>
          <a:chExt cx="0" cy="0"/>
        </a:xfrm>
      </p:grpSpPr>
      <p:sp>
        <p:nvSpPr>
          <p:cNvPr id="5" name="Suorakulmio 4"/>
          <p:cNvSpPr/>
          <p:nvPr userDrawn="1"/>
        </p:nvSpPr>
        <p:spPr>
          <a:xfrm>
            <a:off x="362846" y="349865"/>
            <a:ext cx="8397254" cy="5351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defTabSz="449505"/>
            <a:endParaRPr lang="fi-FI" sz="1765">
              <a:solidFill>
                <a:prstClr val="white"/>
              </a:solidFill>
            </a:endParaRPr>
          </a:p>
        </p:txBody>
      </p:sp>
      <p:sp>
        <p:nvSpPr>
          <p:cNvPr id="6" name="Otsikko 14"/>
          <p:cNvSpPr>
            <a:spLocks noGrp="1"/>
          </p:cNvSpPr>
          <p:nvPr>
            <p:ph type="title" hasCustomPrompt="1"/>
          </p:nvPr>
        </p:nvSpPr>
        <p:spPr>
          <a:xfrm>
            <a:off x="362846" y="1764803"/>
            <a:ext cx="8397254" cy="528755"/>
          </a:xfrm>
        </p:spPr>
        <p:txBody>
          <a:bodyPr>
            <a:noAutofit/>
          </a:bodyPr>
          <a:lstStyle>
            <a:lvl1pPr algn="ctr">
              <a:defRPr sz="4677" b="1" i="0" baseline="0">
                <a:solidFill>
                  <a:srgbClr val="FFFFFF"/>
                </a:solidFill>
                <a:latin typeface="Open Sans"/>
                <a:cs typeface="Open Sans"/>
              </a:defRPr>
            </a:lvl1pPr>
          </a:lstStyle>
          <a:p>
            <a:r>
              <a:rPr lang="fi-FI" dirty="0"/>
              <a:t>KIITOS!</a:t>
            </a:r>
          </a:p>
        </p:txBody>
      </p:sp>
      <p:sp>
        <p:nvSpPr>
          <p:cNvPr id="12" name="Tekstin paikkamerkki 27"/>
          <p:cNvSpPr>
            <a:spLocks noGrp="1"/>
          </p:cNvSpPr>
          <p:nvPr>
            <p:ph type="body" sz="quarter" idx="15" hasCustomPrompt="1"/>
          </p:nvPr>
        </p:nvSpPr>
        <p:spPr>
          <a:xfrm>
            <a:off x="363538" y="4280258"/>
            <a:ext cx="8396287" cy="1421243"/>
          </a:xfrm>
        </p:spPr>
        <p:txBody>
          <a:bodyPr>
            <a:noAutofit/>
          </a:bodyPr>
          <a:lstStyle>
            <a:lvl1pPr marL="0" indent="0" algn="ctr">
              <a:buNone/>
              <a:defRPr sz="1941" baseline="0">
                <a:solidFill>
                  <a:srgbClr val="FFFFFF"/>
                </a:solidFill>
                <a:latin typeface="Open Sans Light"/>
                <a:cs typeface="Open Sans Light"/>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Etunimi Sukunimi</a:t>
            </a:r>
          </a:p>
          <a:p>
            <a:pPr lvl="0"/>
            <a:r>
              <a:rPr lang="fi-FI" dirty="0"/>
              <a:t>sähköpostiosoite</a:t>
            </a:r>
          </a:p>
          <a:p>
            <a:pPr lvl="0"/>
            <a:r>
              <a:rPr lang="fi-FI" dirty="0"/>
              <a:t>muut yhteystiedot </a:t>
            </a:r>
            <a:r>
              <a:rPr lang="fi-FI" dirty="0" err="1"/>
              <a:t>tms</a:t>
            </a:r>
            <a:endParaRPr lang="fi-FI" dirty="0"/>
          </a:p>
        </p:txBody>
      </p:sp>
      <p:sp>
        <p:nvSpPr>
          <p:cNvPr id="13" name="Tekstiruutu 12"/>
          <p:cNvSpPr txBox="1"/>
          <p:nvPr userDrawn="1"/>
        </p:nvSpPr>
        <p:spPr>
          <a:xfrm>
            <a:off x="4987425" y="5933256"/>
            <a:ext cx="2825002" cy="667855"/>
          </a:xfrm>
          <a:prstGeom prst="rect">
            <a:avLst/>
          </a:prstGeom>
          <a:noFill/>
        </p:spPr>
        <p:txBody>
          <a:bodyPr wrap="square" lIns="89896" tIns="44948" rIns="89896" bIns="44948" rtlCol="0">
            <a:spAutoFit/>
          </a:bodyPr>
          <a:lstStyle/>
          <a:p>
            <a:pPr defTabSz="449505">
              <a:lnSpc>
                <a:spcPts val="1495"/>
              </a:lnSpc>
            </a:pPr>
            <a:r>
              <a:rPr lang="fi-FI" sz="1059" b="1" dirty="0">
                <a:solidFill>
                  <a:srgbClr val="944F64">
                    <a:lumMod val="75000"/>
                  </a:srgbClr>
                </a:solidFill>
                <a:latin typeface="Open Sans Light"/>
                <a:cs typeface="Open Sans Light"/>
              </a:rPr>
              <a:t>Tutkimus- ja suunnittelupalvelu </a:t>
            </a:r>
          </a:p>
          <a:p>
            <a:pPr defTabSz="449505">
              <a:lnSpc>
                <a:spcPts val="1495"/>
              </a:lnSpc>
            </a:pPr>
            <a:r>
              <a:rPr lang="fi-FI" sz="1059" b="1" dirty="0">
                <a:solidFill>
                  <a:srgbClr val="944F64">
                    <a:lumMod val="75000"/>
                  </a:srgbClr>
                </a:solidFill>
                <a:latin typeface="Open Sans Light"/>
                <a:cs typeface="Open Sans Light"/>
              </a:rPr>
              <a:t>KIILA</a:t>
            </a:r>
          </a:p>
          <a:p>
            <a:pPr defTabSz="449505">
              <a:lnSpc>
                <a:spcPts val="1495"/>
              </a:lnSpc>
            </a:pPr>
            <a:r>
              <a:rPr lang="fi-FI" sz="1059" b="1" dirty="0" err="1">
                <a:solidFill>
                  <a:srgbClr val="944F64">
                    <a:lumMod val="75000"/>
                  </a:srgbClr>
                </a:solidFill>
                <a:latin typeface="Open Sans Light"/>
                <a:cs typeface="Open Sans Light"/>
              </a:rPr>
              <a:t>info@suunnittelukiila.fi</a:t>
            </a:r>
            <a:endParaRPr lang="fi-FI" sz="1059" b="1" dirty="0">
              <a:solidFill>
                <a:srgbClr val="944F64">
                  <a:lumMod val="75000"/>
                </a:srgbClr>
              </a:solidFill>
              <a:latin typeface="Open Sans Light"/>
              <a:cs typeface="Open Sans Light"/>
            </a:endParaRPr>
          </a:p>
        </p:txBody>
      </p:sp>
      <p:pic>
        <p:nvPicPr>
          <p:cNvPr id="14" name="Kuva 13" descr="LOGO_UUSI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2203" y="5851258"/>
            <a:ext cx="846906" cy="84584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aportti layout">
    <p:spTree>
      <p:nvGrpSpPr>
        <p:cNvPr id="1" name=""/>
        <p:cNvGrpSpPr/>
        <p:nvPr/>
      </p:nvGrpSpPr>
      <p:grpSpPr>
        <a:xfrm>
          <a:off x="0" y="0"/>
          <a:ext cx="0" cy="0"/>
          <a:chOff x="0" y="0"/>
          <a:chExt cx="0" cy="0"/>
        </a:xfrm>
      </p:grpSpPr>
      <p:sp>
        <p:nvSpPr>
          <p:cNvPr id="17" name="Text Placeholder 15"/>
          <p:cNvSpPr>
            <a:spLocks noGrp="1"/>
          </p:cNvSpPr>
          <p:nvPr>
            <p:ph type="body" sz="quarter" idx="11"/>
          </p:nvPr>
        </p:nvSpPr>
        <p:spPr>
          <a:xfrm>
            <a:off x="4796590" y="1486800"/>
            <a:ext cx="3890044" cy="4807982"/>
          </a:xfrm>
        </p:spPr>
        <p:txBody>
          <a:bodyPr>
            <a:normAutofit/>
          </a:bodyPr>
          <a:lstStyle>
            <a:lvl1pPr>
              <a:lnSpc>
                <a:spcPts val="1573"/>
              </a:lnSpc>
              <a:spcBef>
                <a:spcPts val="786"/>
              </a:spcBef>
              <a:defRPr sz="1235">
                <a:latin typeface="Open Sans" charset="0"/>
                <a:ea typeface="Open Sans" charset="0"/>
                <a:cs typeface="Open Sans" charset="0"/>
              </a:defRPr>
            </a:lvl1pPr>
            <a:lvl2pPr>
              <a:lnSpc>
                <a:spcPts val="1573"/>
              </a:lnSpc>
              <a:spcBef>
                <a:spcPts val="786"/>
              </a:spcBef>
              <a:defRPr sz="1235">
                <a:latin typeface="Open Sans" charset="0"/>
                <a:ea typeface="Open Sans" charset="0"/>
                <a:cs typeface="Open Sans" charset="0"/>
              </a:defRPr>
            </a:lvl2pPr>
            <a:lvl3pPr>
              <a:lnSpc>
                <a:spcPts val="1573"/>
              </a:lnSpc>
              <a:spcBef>
                <a:spcPts val="786"/>
              </a:spcBef>
              <a:defRPr sz="1235">
                <a:latin typeface="Open Sans" charset="0"/>
                <a:ea typeface="Open Sans" charset="0"/>
                <a:cs typeface="Open Sans" charset="0"/>
              </a:defRPr>
            </a:lvl3pPr>
            <a:lvl4pPr>
              <a:lnSpc>
                <a:spcPts val="1573"/>
              </a:lnSpc>
              <a:spcBef>
                <a:spcPts val="786"/>
              </a:spcBef>
              <a:defRPr sz="1235">
                <a:latin typeface="Open Sans" charset="0"/>
                <a:ea typeface="Open Sans" charset="0"/>
                <a:cs typeface="Open Sans" charset="0"/>
              </a:defRPr>
            </a:lvl4pPr>
            <a:lvl5pPr>
              <a:lnSpc>
                <a:spcPts val="1573"/>
              </a:lnSpc>
              <a:spcBef>
                <a:spcPts val="786"/>
              </a:spcBef>
              <a:defRPr sz="1235">
                <a:latin typeface="Open Sans" charset="0"/>
                <a:ea typeface="Open Sans" charset="0"/>
                <a:cs typeface="Open Sans" charset="0"/>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10"/>
          <p:cNvSpPr>
            <a:spLocks noGrp="1"/>
          </p:cNvSpPr>
          <p:nvPr>
            <p:ph type="title"/>
          </p:nvPr>
        </p:nvSpPr>
        <p:spPr>
          <a:xfrm>
            <a:off x="494632" y="259028"/>
            <a:ext cx="8192169" cy="1026433"/>
          </a:xfrm>
        </p:spPr>
        <p:txBody>
          <a:bodyPr>
            <a:normAutofit/>
          </a:bodyPr>
          <a:lstStyle>
            <a:lvl1pPr>
              <a:defRPr sz="1941" b="1" i="0">
                <a:solidFill>
                  <a:schemeClr val="accent1"/>
                </a:solidFill>
                <a:latin typeface="Open Sans" charset="0"/>
                <a:ea typeface="Open Sans" charset="0"/>
                <a:cs typeface="Open Sans" charset="0"/>
              </a:defRPr>
            </a:lvl1pPr>
          </a:lstStyle>
          <a:p>
            <a:r>
              <a:rPr lang="en-US"/>
              <a:t>Click to edit Master title style</a:t>
            </a:r>
          </a:p>
        </p:txBody>
      </p:sp>
      <p:sp>
        <p:nvSpPr>
          <p:cNvPr id="16" name="Text Placeholder 15"/>
          <p:cNvSpPr>
            <a:spLocks noGrp="1"/>
          </p:cNvSpPr>
          <p:nvPr>
            <p:ph type="body" sz="quarter" idx="10"/>
          </p:nvPr>
        </p:nvSpPr>
        <p:spPr>
          <a:xfrm>
            <a:off x="494632" y="1486800"/>
            <a:ext cx="3890044" cy="4807983"/>
          </a:xfrm>
        </p:spPr>
        <p:txBody>
          <a:bodyPr>
            <a:normAutofit/>
          </a:bodyPr>
          <a:lstStyle>
            <a:lvl1pPr>
              <a:lnSpc>
                <a:spcPts val="1573"/>
              </a:lnSpc>
              <a:spcBef>
                <a:spcPts val="786"/>
              </a:spcBef>
              <a:defRPr sz="1235">
                <a:latin typeface="Open Sans" charset="0"/>
                <a:ea typeface="Open Sans" charset="0"/>
                <a:cs typeface="Open Sans" charset="0"/>
              </a:defRPr>
            </a:lvl1pPr>
            <a:lvl2pPr>
              <a:lnSpc>
                <a:spcPts val="1573"/>
              </a:lnSpc>
              <a:spcBef>
                <a:spcPts val="786"/>
              </a:spcBef>
              <a:defRPr sz="1235">
                <a:latin typeface="Open Sans" charset="0"/>
                <a:ea typeface="Open Sans" charset="0"/>
                <a:cs typeface="Open Sans" charset="0"/>
              </a:defRPr>
            </a:lvl2pPr>
            <a:lvl3pPr>
              <a:lnSpc>
                <a:spcPts val="1573"/>
              </a:lnSpc>
              <a:spcBef>
                <a:spcPts val="786"/>
              </a:spcBef>
              <a:defRPr sz="1235">
                <a:latin typeface="Open Sans" charset="0"/>
                <a:ea typeface="Open Sans" charset="0"/>
                <a:cs typeface="Open Sans" charset="0"/>
              </a:defRPr>
            </a:lvl3pPr>
            <a:lvl4pPr>
              <a:lnSpc>
                <a:spcPts val="1573"/>
              </a:lnSpc>
              <a:spcBef>
                <a:spcPts val="786"/>
              </a:spcBef>
              <a:defRPr sz="1235">
                <a:latin typeface="Open Sans" charset="0"/>
                <a:ea typeface="Open Sans" charset="0"/>
                <a:cs typeface="Open Sans" charset="0"/>
              </a:defRPr>
            </a:lvl4pPr>
            <a:lvl5pPr>
              <a:lnSpc>
                <a:spcPts val="1573"/>
              </a:lnSpc>
              <a:spcBef>
                <a:spcPts val="786"/>
              </a:spcBef>
              <a:defRPr sz="1235">
                <a:latin typeface="Open Sans" charset="0"/>
                <a:ea typeface="Open Sans" charset="0"/>
                <a:cs typeface="Open Sans" charset="0"/>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Autofit/>
          </a:bodyPr>
          <a:lstStyle>
            <a:lvl1pPr algn="ctr">
              <a:defRPr sz="3200" b="1" i="0">
                <a:solidFill>
                  <a:schemeClr val="accent1"/>
                </a:solidFill>
                <a:latin typeface="Open Sans"/>
                <a:cs typeface="Open Sans"/>
              </a:defRPr>
            </a:lvl1pPr>
          </a:lstStyle>
          <a:p>
            <a:r>
              <a:rPr lang="fi-FI" dirty="0"/>
              <a:t>OTSIKKO</a:t>
            </a:r>
          </a:p>
        </p:txBody>
      </p:sp>
      <p:sp>
        <p:nvSpPr>
          <p:cNvPr id="3" name="Sisällön paikkamerkki 2"/>
          <p:cNvSpPr>
            <a:spLocks noGrp="1"/>
          </p:cNvSpPr>
          <p:nvPr>
            <p:ph idx="1"/>
          </p:nvPr>
        </p:nvSpPr>
        <p:spPr/>
        <p:txBody>
          <a:bodyPr>
            <a:normAutofit/>
          </a:bodyPr>
          <a:lstStyle>
            <a:lvl1pPr>
              <a:defRPr sz="2000">
                <a:latin typeface="Open Sans"/>
                <a:cs typeface="Open Sans"/>
              </a:defRPr>
            </a:lvl1pPr>
            <a:lvl2pPr marL="742950" indent="-285750">
              <a:buFont typeface="Arial"/>
              <a:buChar char="•"/>
              <a:defRPr sz="2000">
                <a:latin typeface="Open Sans"/>
                <a:cs typeface="Open Sans"/>
              </a:defRPr>
            </a:lvl2pPr>
            <a:lvl3pPr>
              <a:defRPr sz="2000">
                <a:latin typeface="Open Sans"/>
                <a:cs typeface="Open Sans"/>
              </a:defRPr>
            </a:lvl3pPr>
            <a:lvl4pPr>
              <a:defRPr sz="2000">
                <a:latin typeface="Open Sans"/>
                <a:cs typeface="Open Sans"/>
              </a:defRPr>
            </a:lvl4pPr>
            <a:lvl5pPr>
              <a:defRPr sz="2000">
                <a:latin typeface="Open Sans"/>
                <a:cs typeface="Open Sans"/>
              </a:defRPr>
            </a:lvl5pPr>
          </a:lstStyle>
          <a:p>
            <a:pPr lvl="0"/>
            <a:r>
              <a:rPr lang="fi-FI" dirty="0"/>
              <a:t>Muokkaa tekstin perustyylejä napsauttamalla</a:t>
            </a:r>
          </a:p>
          <a:p>
            <a:pPr lvl="1"/>
            <a:r>
              <a:rPr lang="fi-FI" dirty="0"/>
              <a:t>toinen taso</a:t>
            </a:r>
          </a:p>
        </p:txBody>
      </p:sp>
      <p:sp>
        <p:nvSpPr>
          <p:cNvPr id="6" name="Dian numeron paikkamerkki 5"/>
          <p:cNvSpPr>
            <a:spLocks noGrp="1"/>
          </p:cNvSpPr>
          <p:nvPr>
            <p:ph type="sldNum" sz="quarter" idx="12"/>
          </p:nvPr>
        </p:nvSpPr>
        <p:spPr/>
        <p:txBody>
          <a:bodyPr/>
          <a:lstStyle>
            <a:lvl1pPr>
              <a:defRPr>
                <a:latin typeface="Open Sans Light"/>
                <a:cs typeface="Open Sans Light"/>
              </a:defRPr>
            </a:lvl1pPr>
          </a:lstStyle>
          <a:p>
            <a:fld id="{A359701C-7F86-294C-AF1E-4B605EDAB0F3}" type="slidenum">
              <a:rPr lang="fi-FI" smtClean="0"/>
              <a:pPr/>
              <a:t>‹#›</a:t>
            </a:fld>
            <a:endParaRPr lang="fi-FI"/>
          </a:p>
        </p:txBody>
      </p:sp>
      <p:sp>
        <p:nvSpPr>
          <p:cNvPr id="8" name="Tekstin paikkamerkki 7"/>
          <p:cNvSpPr>
            <a:spLocks noGrp="1"/>
          </p:cNvSpPr>
          <p:nvPr>
            <p:ph type="body" sz="quarter" idx="13" hasCustomPrompt="1"/>
          </p:nvPr>
        </p:nvSpPr>
        <p:spPr>
          <a:xfrm>
            <a:off x="1052513" y="1011019"/>
            <a:ext cx="7634287" cy="498475"/>
          </a:xfrm>
        </p:spPr>
        <p:txBody>
          <a:bodyPr>
            <a:normAutofit/>
          </a:bodyPr>
          <a:lstStyle>
            <a:lvl1pPr marL="0" indent="0" algn="ctr">
              <a:buNone/>
              <a:defRPr sz="2000" b="1" i="0">
                <a:solidFill>
                  <a:srgbClr val="629E9F"/>
                </a:solidFill>
                <a:latin typeface="Open Sans"/>
                <a:cs typeface="Open San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ALAOTSIKKO</a:t>
            </a:r>
          </a:p>
        </p:txBody>
      </p:sp>
      <p:pic>
        <p:nvPicPr>
          <p:cNvPr id="9" name="Kuva 8" descr="LOGO_UUSI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1" name="Tekstiruutu 10"/>
          <p:cNvSpPr txBox="1"/>
          <p:nvPr userDrawn="1"/>
        </p:nvSpPr>
        <p:spPr>
          <a:xfrm>
            <a:off x="789942" y="6259810"/>
            <a:ext cx="2825002" cy="477909"/>
          </a:xfrm>
          <a:prstGeom prst="rect">
            <a:avLst/>
          </a:prstGeom>
          <a:noFill/>
        </p:spPr>
        <p:txBody>
          <a:bodyPr wrap="square" rtlCol="0">
            <a:spAutoFit/>
          </a:bodyPr>
          <a:lstStyle/>
          <a:p>
            <a:pPr algn="l">
              <a:lnSpc>
                <a:spcPts val="1520"/>
              </a:lnSpc>
            </a:pPr>
            <a:r>
              <a:rPr lang="fi-FI" sz="1100" b="1" i="0" dirty="0">
                <a:solidFill>
                  <a:schemeClr val="tx1"/>
                </a:solidFill>
                <a:latin typeface="Open Sans Light"/>
                <a:cs typeface="Open Sans Light"/>
              </a:rPr>
              <a:t>Tutkimus-</a:t>
            </a:r>
            <a:r>
              <a:rPr lang="fi-FI" sz="1100" b="1" i="0" baseline="0" dirty="0">
                <a:solidFill>
                  <a:schemeClr val="tx1"/>
                </a:solidFill>
                <a:latin typeface="Open Sans Light"/>
                <a:cs typeface="Open Sans Light"/>
              </a:rPr>
              <a:t> ja suunnittelupalvelu Kiila</a:t>
            </a:r>
          </a:p>
          <a:p>
            <a:pPr algn="l">
              <a:lnSpc>
                <a:spcPts val="1520"/>
              </a:lnSpc>
            </a:pPr>
            <a:r>
              <a:rPr lang="fi-FI" sz="1100" b="1" i="0" baseline="0" dirty="0" err="1">
                <a:solidFill>
                  <a:schemeClr val="tx1"/>
                </a:solidFill>
                <a:latin typeface="Open Sans Light"/>
                <a:cs typeface="Open Sans Light"/>
              </a:rPr>
              <a:t>info@suunnittelukiila.fi</a:t>
            </a:r>
            <a:endParaRPr lang="fi-FI" sz="1100" b="1" i="0" dirty="0">
              <a:solidFill>
                <a:schemeClr val="tx1"/>
              </a:solidFill>
              <a:latin typeface="Open Sans Light"/>
              <a:cs typeface="Open Sans Light"/>
            </a:endParaRPr>
          </a:p>
        </p:txBody>
      </p:sp>
      <p:sp>
        <p:nvSpPr>
          <p:cNvPr id="15" name="Tekstin paikkamerkki 14"/>
          <p:cNvSpPr>
            <a:spLocks noGrp="1"/>
          </p:cNvSpPr>
          <p:nvPr>
            <p:ph type="body" sz="quarter" idx="14" hasCustomPrompt="1"/>
          </p:nvPr>
        </p:nvSpPr>
        <p:spPr>
          <a:xfrm>
            <a:off x="3614738" y="6383085"/>
            <a:ext cx="2255564" cy="338390"/>
          </a:xfrm>
        </p:spPr>
        <p:txBody>
          <a:bodyPr>
            <a:normAutofit/>
          </a:bodyPr>
          <a:lstStyle>
            <a:lvl1pPr marL="0" indent="0" algn="ctr">
              <a:buNone/>
              <a:defRPr sz="1200">
                <a:latin typeface="Open Sans Light"/>
                <a:cs typeface="Open Sans Light"/>
              </a:defRPr>
            </a:lvl1pPr>
          </a:lstStyle>
          <a:p>
            <a:pPr lvl="0"/>
            <a:r>
              <a:rPr lang="fi-FI" dirty="0"/>
              <a:t>pvm</a:t>
            </a:r>
          </a:p>
        </p:txBody>
      </p:sp>
    </p:spTree>
    <p:extLst>
      <p:ext uri="{BB962C8B-B14F-4D97-AF65-F5344CB8AC3E}">
        <p14:creationId xmlns:p14="http://schemas.microsoft.com/office/powerpoint/2010/main" val="347669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E60BA-9260-664E-9167-BDBB9ED15E5C}" type="datetimeFigureOut">
              <a:rPr lang="en-US" smtClean="0">
                <a:solidFill>
                  <a:srgbClr val="373839">
                    <a:tint val="75000"/>
                  </a:srgbClr>
                </a:solidFill>
              </a:rPr>
              <a:pPr/>
              <a:t>7/31/2019</a:t>
            </a:fld>
            <a:endParaRPr lang="fi-FI">
              <a:solidFill>
                <a:srgbClr val="373839">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lIns="101882" tIns="50941" rIns="101882" bIns="50941"/>
          <a:lstStyle/>
          <a:p>
            <a:pPr defTabSz="449505"/>
            <a:endParaRPr lang="fi-FI" sz="1765">
              <a:solidFill>
                <a:srgbClr val="373839"/>
              </a:solidFill>
            </a:endParaRPr>
          </a:p>
        </p:txBody>
      </p:sp>
      <p:sp>
        <p:nvSpPr>
          <p:cNvPr id="4" name="Slide Number Placeholder 3"/>
          <p:cNvSpPr>
            <a:spLocks noGrp="1"/>
          </p:cNvSpPr>
          <p:nvPr>
            <p:ph type="sldNum" sz="quarter" idx="12"/>
          </p:nvPr>
        </p:nvSpPr>
        <p:spPr/>
        <p:txBody>
          <a:bodyPr/>
          <a:lstStyle/>
          <a:p>
            <a:fld id="{40445674-9B9F-D540-9FA7-D9D1D97B0499}" type="slidenum">
              <a:rPr lang="fi-FI" smtClean="0">
                <a:solidFill>
                  <a:srgbClr val="373839">
                    <a:tint val="75000"/>
                  </a:srgbClr>
                </a:solidFill>
              </a:rPr>
              <a:pPr/>
              <a:t>‹#›</a:t>
            </a:fld>
            <a:endParaRPr lang="fi-FI">
              <a:solidFill>
                <a:srgbClr val="373839">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C497EF5-CCFB-6C4B-98B3-355793FDF347}" type="datetimeFigureOut">
              <a:rPr lang="fi-FI" smtClean="0"/>
              <a:t>31.7.2019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A07DC95-9C83-844E-8F07-599A827FA280}" type="slidenum">
              <a:rPr lang="fi-FI" smtClean="0"/>
              <a:t>‹#›</a:t>
            </a:fld>
            <a:endParaRPr lang="fi-FI"/>
          </a:p>
        </p:txBody>
      </p:sp>
    </p:spTree>
    <p:extLst>
      <p:ext uri="{BB962C8B-B14F-4D97-AF65-F5344CB8AC3E}">
        <p14:creationId xmlns:p14="http://schemas.microsoft.com/office/powerpoint/2010/main" val="297442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12" name="Otsikko 1"/>
          <p:cNvSpPr>
            <a:spLocks noGrp="1"/>
          </p:cNvSpPr>
          <p:nvPr>
            <p:ph type="title" hasCustomPrompt="1"/>
          </p:nvPr>
        </p:nvSpPr>
        <p:spPr>
          <a:xfrm>
            <a:off x="1053302" y="430134"/>
            <a:ext cx="7633498" cy="528755"/>
          </a:xfrm>
        </p:spPr>
        <p:txBody>
          <a:bodyPr>
            <a:noAutofit/>
          </a:bodyPr>
          <a:lstStyle>
            <a:lvl1pPr algn="ctr">
              <a:defRPr sz="3200" b="1" i="0">
                <a:solidFill>
                  <a:schemeClr val="accent1"/>
                </a:solidFill>
                <a:latin typeface="Open Sans"/>
                <a:cs typeface="Open Sans"/>
              </a:defRPr>
            </a:lvl1pPr>
          </a:lstStyle>
          <a:p>
            <a:r>
              <a:rPr lang="fi-FI" dirty="0"/>
              <a:t>OTSIKKO</a:t>
            </a:r>
          </a:p>
        </p:txBody>
      </p:sp>
      <p:sp>
        <p:nvSpPr>
          <p:cNvPr id="13" name="Dian numeron paikkamerkki 5"/>
          <p:cNvSpPr>
            <a:spLocks noGrp="1"/>
          </p:cNvSpPr>
          <p:nvPr>
            <p:ph type="sldNum" sz="quarter" idx="12"/>
          </p:nvPr>
        </p:nvSpPr>
        <p:spPr>
          <a:xfrm>
            <a:off x="6553200" y="6356350"/>
            <a:ext cx="2133600" cy="365125"/>
          </a:xfrm>
        </p:spPr>
        <p:txBody>
          <a:bodyPr/>
          <a:lstStyle>
            <a:lvl1pPr>
              <a:defRPr>
                <a:latin typeface="Open Sans Light"/>
                <a:cs typeface="Open Sans Light"/>
              </a:defRPr>
            </a:lvl1pPr>
          </a:lstStyle>
          <a:p>
            <a:fld id="{A359701C-7F86-294C-AF1E-4B605EDAB0F3}" type="slidenum">
              <a:rPr lang="fi-FI" smtClean="0"/>
              <a:pPr/>
              <a:t>‹#›</a:t>
            </a:fld>
            <a:endParaRPr lang="fi-FI"/>
          </a:p>
        </p:txBody>
      </p:sp>
      <p:sp>
        <p:nvSpPr>
          <p:cNvPr id="14" name="Tekstin paikkamerkki 7"/>
          <p:cNvSpPr>
            <a:spLocks noGrp="1"/>
          </p:cNvSpPr>
          <p:nvPr>
            <p:ph type="body" sz="quarter" idx="13" hasCustomPrompt="1"/>
          </p:nvPr>
        </p:nvSpPr>
        <p:spPr>
          <a:xfrm>
            <a:off x="1052513" y="1011019"/>
            <a:ext cx="7634287" cy="498475"/>
          </a:xfrm>
        </p:spPr>
        <p:txBody>
          <a:bodyPr>
            <a:normAutofit/>
          </a:bodyPr>
          <a:lstStyle>
            <a:lvl1pPr marL="0" indent="0" algn="ctr">
              <a:buNone/>
              <a:defRPr sz="2000" b="1" i="0">
                <a:solidFill>
                  <a:srgbClr val="629E9F"/>
                </a:solidFill>
                <a:latin typeface="Open Sans"/>
                <a:cs typeface="Open San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ALAOTSIKKO</a:t>
            </a:r>
          </a:p>
        </p:txBody>
      </p:sp>
      <p:pic>
        <p:nvPicPr>
          <p:cNvPr id="15" name="Kuva 14" descr="LOGO_UUSI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6" name="Tekstiruutu 15"/>
          <p:cNvSpPr txBox="1"/>
          <p:nvPr userDrawn="1"/>
        </p:nvSpPr>
        <p:spPr>
          <a:xfrm>
            <a:off x="789942" y="6259810"/>
            <a:ext cx="2825002" cy="477909"/>
          </a:xfrm>
          <a:prstGeom prst="rect">
            <a:avLst/>
          </a:prstGeom>
          <a:noFill/>
        </p:spPr>
        <p:txBody>
          <a:bodyPr wrap="square" rtlCol="0">
            <a:spAutoFit/>
          </a:bodyPr>
          <a:lstStyle/>
          <a:p>
            <a:pPr algn="l">
              <a:lnSpc>
                <a:spcPts val="1520"/>
              </a:lnSpc>
            </a:pPr>
            <a:r>
              <a:rPr lang="fi-FI" sz="1100" b="1" i="0" dirty="0">
                <a:solidFill>
                  <a:schemeClr val="tx1"/>
                </a:solidFill>
                <a:latin typeface="Open Sans Light"/>
                <a:cs typeface="Open Sans Light"/>
              </a:rPr>
              <a:t>Tutkimus-</a:t>
            </a:r>
            <a:r>
              <a:rPr lang="fi-FI" sz="1100" b="1" i="0" baseline="0" dirty="0">
                <a:solidFill>
                  <a:schemeClr val="tx1"/>
                </a:solidFill>
                <a:latin typeface="Open Sans Light"/>
                <a:cs typeface="Open Sans Light"/>
              </a:rPr>
              <a:t> ja suunnittelupalvelu Kiila</a:t>
            </a:r>
          </a:p>
          <a:p>
            <a:pPr algn="l">
              <a:lnSpc>
                <a:spcPts val="1520"/>
              </a:lnSpc>
            </a:pPr>
            <a:r>
              <a:rPr lang="fi-FI" sz="1100" b="1" i="0" baseline="0" dirty="0" err="1">
                <a:solidFill>
                  <a:schemeClr val="tx1"/>
                </a:solidFill>
                <a:latin typeface="Open Sans Light"/>
                <a:cs typeface="Open Sans Light"/>
              </a:rPr>
              <a:t>info@suunnittelukiila.fi</a:t>
            </a:r>
            <a:endParaRPr lang="fi-FI" sz="1100" b="1" i="0" dirty="0">
              <a:solidFill>
                <a:schemeClr val="tx1"/>
              </a:solidFill>
              <a:latin typeface="Open Sans Light"/>
              <a:cs typeface="Open Sans Light"/>
            </a:endParaRPr>
          </a:p>
        </p:txBody>
      </p:sp>
      <p:sp>
        <p:nvSpPr>
          <p:cNvPr id="17" name="Tekstin paikkamerkki 14"/>
          <p:cNvSpPr>
            <a:spLocks noGrp="1"/>
          </p:cNvSpPr>
          <p:nvPr>
            <p:ph type="body" sz="quarter" idx="14" hasCustomPrompt="1"/>
          </p:nvPr>
        </p:nvSpPr>
        <p:spPr>
          <a:xfrm>
            <a:off x="3614738" y="6383085"/>
            <a:ext cx="2255564" cy="338390"/>
          </a:xfrm>
        </p:spPr>
        <p:txBody>
          <a:bodyPr>
            <a:normAutofit/>
          </a:bodyPr>
          <a:lstStyle>
            <a:lvl1pPr marL="0" indent="0" algn="ctr">
              <a:buNone/>
              <a:defRPr sz="1200">
                <a:latin typeface="Open Sans Light"/>
                <a:cs typeface="Open Sans Light"/>
              </a:defRPr>
            </a:lvl1pPr>
          </a:lstStyle>
          <a:p>
            <a:pPr lvl="0"/>
            <a:r>
              <a:rPr lang="fi-FI" dirty="0"/>
              <a:t>pvm</a:t>
            </a:r>
          </a:p>
        </p:txBody>
      </p:sp>
    </p:spTree>
    <p:extLst>
      <p:ext uri="{BB962C8B-B14F-4D97-AF65-F5344CB8AC3E}">
        <p14:creationId xmlns:p14="http://schemas.microsoft.com/office/powerpoint/2010/main" val="295562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
    <p:spTree>
      <p:nvGrpSpPr>
        <p:cNvPr id="1" name=""/>
        <p:cNvGrpSpPr/>
        <p:nvPr/>
      </p:nvGrpSpPr>
      <p:grpSpPr>
        <a:xfrm>
          <a:off x="0" y="0"/>
          <a:ext cx="0" cy="0"/>
          <a:chOff x="0" y="0"/>
          <a:chExt cx="0" cy="0"/>
        </a:xfrm>
      </p:grpSpPr>
      <p:sp>
        <p:nvSpPr>
          <p:cNvPr id="5" name="Suorakulmio 4"/>
          <p:cNvSpPr/>
          <p:nvPr userDrawn="1"/>
        </p:nvSpPr>
        <p:spPr>
          <a:xfrm>
            <a:off x="362845" y="349864"/>
            <a:ext cx="8397254" cy="5351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Otsikko 14"/>
          <p:cNvSpPr>
            <a:spLocks noGrp="1"/>
          </p:cNvSpPr>
          <p:nvPr>
            <p:ph type="title" hasCustomPrompt="1"/>
          </p:nvPr>
        </p:nvSpPr>
        <p:spPr>
          <a:xfrm>
            <a:off x="362845" y="1764803"/>
            <a:ext cx="8397254" cy="528755"/>
          </a:xfrm>
        </p:spPr>
        <p:txBody>
          <a:bodyPr>
            <a:noAutofit/>
          </a:bodyPr>
          <a:lstStyle>
            <a:lvl1pPr algn="ctr">
              <a:defRPr sz="4800" b="1" i="0" baseline="0">
                <a:solidFill>
                  <a:srgbClr val="FFFFFF"/>
                </a:solidFill>
                <a:latin typeface="Open Sans"/>
                <a:cs typeface="Open Sans"/>
              </a:defRPr>
            </a:lvl1pPr>
          </a:lstStyle>
          <a:p>
            <a:r>
              <a:rPr lang="fi-FI" dirty="0"/>
              <a:t>VÄLILEHTI/OTSIKKO</a:t>
            </a:r>
          </a:p>
        </p:txBody>
      </p:sp>
      <p:sp>
        <p:nvSpPr>
          <p:cNvPr id="7" name="Tekstin paikkamerkki 25"/>
          <p:cNvSpPr>
            <a:spLocks noGrp="1"/>
          </p:cNvSpPr>
          <p:nvPr>
            <p:ph type="body" sz="quarter" idx="12" hasCustomPrompt="1"/>
          </p:nvPr>
        </p:nvSpPr>
        <p:spPr>
          <a:xfrm>
            <a:off x="362845" y="2508874"/>
            <a:ext cx="8397253" cy="491707"/>
          </a:xfrm>
        </p:spPr>
        <p:txBody>
          <a:bodyPr>
            <a:noAutofit/>
          </a:bodyPr>
          <a:lstStyle>
            <a:lvl1pPr marL="0" indent="0" algn="ctr">
              <a:buNone/>
              <a:defRPr sz="2800" b="1" i="0" baseline="0">
                <a:solidFill>
                  <a:srgbClr val="FFFFFF"/>
                </a:solidFill>
                <a:latin typeface="Open Sans"/>
                <a:cs typeface="Open Sans"/>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ALAOTSIKKO</a:t>
            </a:r>
          </a:p>
        </p:txBody>
      </p:sp>
      <p:sp>
        <p:nvSpPr>
          <p:cNvPr id="8" name="Dian numeron paikkamerkki 5"/>
          <p:cNvSpPr>
            <a:spLocks noGrp="1"/>
          </p:cNvSpPr>
          <p:nvPr>
            <p:ph type="sldNum" sz="quarter" idx="13"/>
          </p:nvPr>
        </p:nvSpPr>
        <p:spPr>
          <a:xfrm>
            <a:off x="6553200" y="6356350"/>
            <a:ext cx="2133600" cy="365125"/>
          </a:xfrm>
        </p:spPr>
        <p:txBody>
          <a:bodyPr/>
          <a:lstStyle>
            <a:lvl1pPr>
              <a:defRPr>
                <a:latin typeface="Open Sans Light"/>
                <a:cs typeface="Open Sans Light"/>
              </a:defRPr>
            </a:lvl1pPr>
          </a:lstStyle>
          <a:p>
            <a:fld id="{A359701C-7F86-294C-AF1E-4B605EDAB0F3}" type="slidenum">
              <a:rPr lang="fi-FI" smtClean="0"/>
              <a:pPr/>
              <a:t>‹#›</a:t>
            </a:fld>
            <a:endParaRPr lang="fi-FI"/>
          </a:p>
        </p:txBody>
      </p:sp>
      <p:pic>
        <p:nvPicPr>
          <p:cNvPr id="9" name="Kuva 8" descr="LOGO_UUSI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0" name="Tekstiruutu 9"/>
          <p:cNvSpPr txBox="1"/>
          <p:nvPr userDrawn="1"/>
        </p:nvSpPr>
        <p:spPr>
          <a:xfrm>
            <a:off x="789942" y="6259810"/>
            <a:ext cx="2825002" cy="477909"/>
          </a:xfrm>
          <a:prstGeom prst="rect">
            <a:avLst/>
          </a:prstGeom>
          <a:noFill/>
        </p:spPr>
        <p:txBody>
          <a:bodyPr wrap="square" rtlCol="0">
            <a:spAutoFit/>
          </a:bodyPr>
          <a:lstStyle/>
          <a:p>
            <a:pPr algn="l">
              <a:lnSpc>
                <a:spcPts val="1520"/>
              </a:lnSpc>
            </a:pPr>
            <a:r>
              <a:rPr lang="fi-FI" sz="1100" b="1" i="0" dirty="0">
                <a:solidFill>
                  <a:schemeClr val="tx1"/>
                </a:solidFill>
                <a:latin typeface="Open Sans Light"/>
                <a:cs typeface="Open Sans Light"/>
              </a:rPr>
              <a:t>Tutkimus-</a:t>
            </a:r>
            <a:r>
              <a:rPr lang="fi-FI" sz="1100" b="1" i="0" baseline="0" dirty="0">
                <a:solidFill>
                  <a:schemeClr val="tx1"/>
                </a:solidFill>
                <a:latin typeface="Open Sans Light"/>
                <a:cs typeface="Open Sans Light"/>
              </a:rPr>
              <a:t> ja suunnittelupalvelu Kiila</a:t>
            </a:r>
          </a:p>
          <a:p>
            <a:pPr algn="l">
              <a:lnSpc>
                <a:spcPts val="1520"/>
              </a:lnSpc>
            </a:pPr>
            <a:r>
              <a:rPr lang="fi-FI" sz="1100" b="1" i="0" baseline="0" dirty="0" err="1">
                <a:solidFill>
                  <a:schemeClr val="tx1"/>
                </a:solidFill>
                <a:latin typeface="Open Sans Light"/>
                <a:cs typeface="Open Sans Light"/>
              </a:rPr>
              <a:t>info@suunnittelukiila.fi</a:t>
            </a:r>
            <a:endParaRPr lang="fi-FI" sz="1100" b="1" i="0" dirty="0">
              <a:solidFill>
                <a:schemeClr val="tx1"/>
              </a:solidFill>
              <a:latin typeface="Open Sans Light"/>
              <a:cs typeface="Open Sans Light"/>
            </a:endParaRPr>
          </a:p>
        </p:txBody>
      </p:sp>
      <p:sp>
        <p:nvSpPr>
          <p:cNvPr id="11" name="Tekstin paikkamerkki 14"/>
          <p:cNvSpPr>
            <a:spLocks noGrp="1"/>
          </p:cNvSpPr>
          <p:nvPr>
            <p:ph type="body" sz="quarter" idx="14" hasCustomPrompt="1"/>
          </p:nvPr>
        </p:nvSpPr>
        <p:spPr>
          <a:xfrm>
            <a:off x="3614738" y="6383085"/>
            <a:ext cx="2255564" cy="338390"/>
          </a:xfrm>
        </p:spPr>
        <p:txBody>
          <a:bodyPr>
            <a:normAutofit/>
          </a:bodyPr>
          <a:lstStyle>
            <a:lvl1pPr marL="0" indent="0" algn="ctr">
              <a:buNone/>
              <a:defRPr sz="1200">
                <a:latin typeface="Open Sans Light"/>
                <a:cs typeface="Open Sans Light"/>
              </a:defRPr>
            </a:lvl1pPr>
          </a:lstStyle>
          <a:p>
            <a:pPr lvl="0"/>
            <a:r>
              <a:rPr lang="fi-FI" dirty="0"/>
              <a:t>pvm</a:t>
            </a:r>
          </a:p>
        </p:txBody>
      </p:sp>
    </p:spTree>
    <p:extLst>
      <p:ext uri="{BB962C8B-B14F-4D97-AF65-F5344CB8AC3E}">
        <p14:creationId xmlns:p14="http://schemas.microsoft.com/office/powerpoint/2010/main" val="36003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imeinen sivu">
    <p:spTree>
      <p:nvGrpSpPr>
        <p:cNvPr id="1" name=""/>
        <p:cNvGrpSpPr/>
        <p:nvPr/>
      </p:nvGrpSpPr>
      <p:grpSpPr>
        <a:xfrm>
          <a:off x="0" y="0"/>
          <a:ext cx="0" cy="0"/>
          <a:chOff x="0" y="0"/>
          <a:chExt cx="0" cy="0"/>
        </a:xfrm>
      </p:grpSpPr>
      <p:sp>
        <p:nvSpPr>
          <p:cNvPr id="5" name="Suorakulmio 4"/>
          <p:cNvSpPr/>
          <p:nvPr userDrawn="1"/>
        </p:nvSpPr>
        <p:spPr>
          <a:xfrm>
            <a:off x="362845" y="349864"/>
            <a:ext cx="8397254" cy="5351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Otsikko 14"/>
          <p:cNvSpPr>
            <a:spLocks noGrp="1"/>
          </p:cNvSpPr>
          <p:nvPr>
            <p:ph type="title" hasCustomPrompt="1"/>
          </p:nvPr>
        </p:nvSpPr>
        <p:spPr>
          <a:xfrm>
            <a:off x="362845" y="1764803"/>
            <a:ext cx="8397254" cy="528755"/>
          </a:xfrm>
        </p:spPr>
        <p:txBody>
          <a:bodyPr>
            <a:noAutofit/>
          </a:bodyPr>
          <a:lstStyle>
            <a:lvl1pPr algn="ctr">
              <a:defRPr sz="4800" b="1" i="0" baseline="0">
                <a:solidFill>
                  <a:srgbClr val="FFFFFF"/>
                </a:solidFill>
                <a:latin typeface="Open Sans"/>
                <a:cs typeface="Open Sans"/>
              </a:defRPr>
            </a:lvl1pPr>
          </a:lstStyle>
          <a:p>
            <a:r>
              <a:rPr lang="fi-FI" dirty="0"/>
              <a:t>KIITOS!</a:t>
            </a:r>
          </a:p>
        </p:txBody>
      </p:sp>
      <p:sp>
        <p:nvSpPr>
          <p:cNvPr id="8" name="Dian numeron paikkamerkki 5"/>
          <p:cNvSpPr>
            <a:spLocks noGrp="1"/>
          </p:cNvSpPr>
          <p:nvPr>
            <p:ph type="sldNum" sz="quarter" idx="13"/>
          </p:nvPr>
        </p:nvSpPr>
        <p:spPr>
          <a:xfrm>
            <a:off x="6553200" y="6356350"/>
            <a:ext cx="2133600" cy="365125"/>
          </a:xfrm>
        </p:spPr>
        <p:txBody>
          <a:bodyPr/>
          <a:lstStyle>
            <a:lvl1pPr>
              <a:defRPr>
                <a:latin typeface="Open Sans Light"/>
                <a:cs typeface="Open Sans Light"/>
              </a:defRPr>
            </a:lvl1pPr>
          </a:lstStyle>
          <a:p>
            <a:fld id="{A359701C-7F86-294C-AF1E-4B605EDAB0F3}" type="slidenum">
              <a:rPr lang="fi-FI" smtClean="0"/>
              <a:pPr/>
              <a:t>‹#›</a:t>
            </a:fld>
            <a:endParaRPr lang="fi-FI"/>
          </a:p>
        </p:txBody>
      </p:sp>
      <p:pic>
        <p:nvPicPr>
          <p:cNvPr id="9" name="Kuva 8" descr="LOGO_UUSI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10" name="Tekstiruutu 9"/>
          <p:cNvSpPr txBox="1"/>
          <p:nvPr userDrawn="1"/>
        </p:nvSpPr>
        <p:spPr>
          <a:xfrm>
            <a:off x="789942" y="6259810"/>
            <a:ext cx="2825002" cy="477909"/>
          </a:xfrm>
          <a:prstGeom prst="rect">
            <a:avLst/>
          </a:prstGeom>
          <a:noFill/>
        </p:spPr>
        <p:txBody>
          <a:bodyPr wrap="square" rtlCol="0">
            <a:spAutoFit/>
          </a:bodyPr>
          <a:lstStyle/>
          <a:p>
            <a:pPr algn="l">
              <a:lnSpc>
                <a:spcPts val="1520"/>
              </a:lnSpc>
            </a:pPr>
            <a:r>
              <a:rPr lang="fi-FI" sz="1100" b="1" i="0" dirty="0">
                <a:solidFill>
                  <a:schemeClr val="tx1"/>
                </a:solidFill>
                <a:latin typeface="Open Sans Light"/>
                <a:cs typeface="Open Sans Light"/>
              </a:rPr>
              <a:t>Tutkimus-</a:t>
            </a:r>
            <a:r>
              <a:rPr lang="fi-FI" sz="1100" b="1" i="0" baseline="0" dirty="0">
                <a:solidFill>
                  <a:schemeClr val="tx1"/>
                </a:solidFill>
                <a:latin typeface="Open Sans Light"/>
                <a:cs typeface="Open Sans Light"/>
              </a:rPr>
              <a:t> ja suunnittelupalvelu Kiila</a:t>
            </a:r>
          </a:p>
          <a:p>
            <a:pPr algn="l">
              <a:lnSpc>
                <a:spcPts val="1520"/>
              </a:lnSpc>
            </a:pPr>
            <a:r>
              <a:rPr lang="fi-FI" sz="1100" b="1" i="0" baseline="0" dirty="0" err="1">
                <a:solidFill>
                  <a:schemeClr val="tx1"/>
                </a:solidFill>
                <a:latin typeface="Open Sans Light"/>
                <a:cs typeface="Open Sans Light"/>
              </a:rPr>
              <a:t>info@suunnittelukiila.fi</a:t>
            </a:r>
            <a:endParaRPr lang="fi-FI" sz="1100" b="1" i="0" dirty="0">
              <a:solidFill>
                <a:schemeClr val="tx1"/>
              </a:solidFill>
              <a:latin typeface="Open Sans Light"/>
              <a:cs typeface="Open Sans Light"/>
            </a:endParaRPr>
          </a:p>
        </p:txBody>
      </p:sp>
      <p:sp>
        <p:nvSpPr>
          <p:cNvPr id="11" name="Tekstin paikkamerkki 14"/>
          <p:cNvSpPr>
            <a:spLocks noGrp="1"/>
          </p:cNvSpPr>
          <p:nvPr>
            <p:ph type="body" sz="quarter" idx="14" hasCustomPrompt="1"/>
          </p:nvPr>
        </p:nvSpPr>
        <p:spPr>
          <a:xfrm>
            <a:off x="3614738" y="6383085"/>
            <a:ext cx="2255564" cy="338390"/>
          </a:xfrm>
        </p:spPr>
        <p:txBody>
          <a:bodyPr>
            <a:normAutofit/>
          </a:bodyPr>
          <a:lstStyle>
            <a:lvl1pPr marL="0" indent="0" algn="ctr">
              <a:buNone/>
              <a:defRPr sz="1200">
                <a:latin typeface="Open Sans Light"/>
                <a:cs typeface="Open Sans Light"/>
              </a:defRPr>
            </a:lvl1pPr>
          </a:lstStyle>
          <a:p>
            <a:pPr lvl="0"/>
            <a:r>
              <a:rPr lang="fi-FI" dirty="0"/>
              <a:t>pvm</a:t>
            </a:r>
          </a:p>
        </p:txBody>
      </p:sp>
      <p:sp>
        <p:nvSpPr>
          <p:cNvPr id="12" name="Tekstin paikkamerkki 27"/>
          <p:cNvSpPr>
            <a:spLocks noGrp="1"/>
          </p:cNvSpPr>
          <p:nvPr>
            <p:ph type="body" sz="quarter" idx="15" hasCustomPrompt="1"/>
          </p:nvPr>
        </p:nvSpPr>
        <p:spPr>
          <a:xfrm>
            <a:off x="363538" y="4280257"/>
            <a:ext cx="8396287" cy="1421243"/>
          </a:xfrm>
        </p:spPr>
        <p:txBody>
          <a:bodyPr>
            <a:noAutofit/>
          </a:bodyPr>
          <a:lstStyle>
            <a:lvl1pPr marL="0" indent="0" algn="ctr">
              <a:buNone/>
              <a:defRPr sz="2000" baseline="0">
                <a:solidFill>
                  <a:srgbClr val="FFFFFF"/>
                </a:solidFill>
                <a:latin typeface="Open Sans Light"/>
                <a:cs typeface="Open Sans Ligh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Etunimi Sukunimi</a:t>
            </a:r>
          </a:p>
          <a:p>
            <a:pPr lvl="0"/>
            <a:r>
              <a:rPr lang="fi-FI" dirty="0"/>
              <a:t>sähköpostiosoite</a:t>
            </a:r>
          </a:p>
          <a:p>
            <a:pPr lvl="0"/>
            <a:r>
              <a:rPr lang="fi-FI" dirty="0"/>
              <a:t>muut yhteystiedot </a:t>
            </a:r>
            <a:r>
              <a:rPr lang="fi-FI" dirty="0" err="1"/>
              <a:t>tms</a:t>
            </a:r>
            <a:endParaRPr lang="fi-FI" dirty="0"/>
          </a:p>
        </p:txBody>
      </p:sp>
    </p:spTree>
    <p:extLst>
      <p:ext uri="{BB962C8B-B14F-4D97-AF65-F5344CB8AC3E}">
        <p14:creationId xmlns:p14="http://schemas.microsoft.com/office/powerpoint/2010/main" val="358660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Dian numeron paikkamerkki 5"/>
          <p:cNvSpPr>
            <a:spLocks noGrp="1"/>
          </p:cNvSpPr>
          <p:nvPr>
            <p:ph type="sldNum" sz="quarter" idx="12"/>
          </p:nvPr>
        </p:nvSpPr>
        <p:spPr>
          <a:xfrm>
            <a:off x="6553200" y="6356350"/>
            <a:ext cx="2133600" cy="365125"/>
          </a:xfrm>
        </p:spPr>
        <p:txBody>
          <a:bodyPr/>
          <a:lstStyle>
            <a:lvl1pPr>
              <a:defRPr>
                <a:latin typeface="Open Sans Light"/>
                <a:cs typeface="Open Sans Light"/>
              </a:defRPr>
            </a:lvl1pPr>
          </a:lstStyle>
          <a:p>
            <a:fld id="{A359701C-7F86-294C-AF1E-4B605EDAB0F3}" type="slidenum">
              <a:rPr lang="fi-FI" smtClean="0"/>
              <a:pPr/>
              <a:t>‹#›</a:t>
            </a:fld>
            <a:endParaRPr lang="fi-FI"/>
          </a:p>
        </p:txBody>
      </p:sp>
      <p:pic>
        <p:nvPicPr>
          <p:cNvPr id="6" name="Kuva 5" descr="LOGO_UUSI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58" y="6100247"/>
            <a:ext cx="665484" cy="664650"/>
          </a:xfrm>
          <a:prstGeom prst="rect">
            <a:avLst/>
          </a:prstGeom>
        </p:spPr>
      </p:pic>
      <p:sp>
        <p:nvSpPr>
          <p:cNvPr id="7" name="Tekstiruutu 6"/>
          <p:cNvSpPr txBox="1"/>
          <p:nvPr userDrawn="1"/>
        </p:nvSpPr>
        <p:spPr>
          <a:xfrm>
            <a:off x="789942" y="6259810"/>
            <a:ext cx="2825002" cy="477909"/>
          </a:xfrm>
          <a:prstGeom prst="rect">
            <a:avLst/>
          </a:prstGeom>
          <a:noFill/>
        </p:spPr>
        <p:txBody>
          <a:bodyPr wrap="square" rtlCol="0">
            <a:spAutoFit/>
          </a:bodyPr>
          <a:lstStyle/>
          <a:p>
            <a:pPr algn="l">
              <a:lnSpc>
                <a:spcPts val="1520"/>
              </a:lnSpc>
            </a:pPr>
            <a:r>
              <a:rPr lang="fi-FI" sz="1100" b="1" i="0" dirty="0">
                <a:solidFill>
                  <a:schemeClr val="tx1"/>
                </a:solidFill>
                <a:latin typeface="Open Sans Light"/>
                <a:cs typeface="Open Sans Light"/>
              </a:rPr>
              <a:t>Tutkimus-</a:t>
            </a:r>
            <a:r>
              <a:rPr lang="fi-FI" sz="1100" b="1" i="0" baseline="0" dirty="0">
                <a:solidFill>
                  <a:schemeClr val="tx1"/>
                </a:solidFill>
                <a:latin typeface="Open Sans Light"/>
                <a:cs typeface="Open Sans Light"/>
              </a:rPr>
              <a:t> ja suunnittelupalvelu Kiila</a:t>
            </a:r>
          </a:p>
          <a:p>
            <a:pPr algn="l">
              <a:lnSpc>
                <a:spcPts val="1520"/>
              </a:lnSpc>
            </a:pPr>
            <a:r>
              <a:rPr lang="fi-FI" sz="1100" b="1" i="0" baseline="0" dirty="0" err="1">
                <a:solidFill>
                  <a:schemeClr val="tx1"/>
                </a:solidFill>
                <a:latin typeface="Open Sans Light"/>
                <a:cs typeface="Open Sans Light"/>
              </a:rPr>
              <a:t>info@suunnittelukiila.fi</a:t>
            </a:r>
            <a:endParaRPr lang="fi-FI" sz="1100" b="1" i="0" dirty="0">
              <a:solidFill>
                <a:schemeClr val="tx1"/>
              </a:solidFill>
              <a:latin typeface="Open Sans Light"/>
              <a:cs typeface="Open Sans Light"/>
            </a:endParaRPr>
          </a:p>
        </p:txBody>
      </p:sp>
      <p:sp>
        <p:nvSpPr>
          <p:cNvPr id="8" name="Tekstin paikkamerkki 14"/>
          <p:cNvSpPr>
            <a:spLocks noGrp="1"/>
          </p:cNvSpPr>
          <p:nvPr>
            <p:ph type="body" sz="quarter" idx="14" hasCustomPrompt="1"/>
          </p:nvPr>
        </p:nvSpPr>
        <p:spPr>
          <a:xfrm>
            <a:off x="3614738" y="6383085"/>
            <a:ext cx="2255564" cy="338390"/>
          </a:xfrm>
        </p:spPr>
        <p:txBody>
          <a:bodyPr>
            <a:normAutofit/>
          </a:bodyPr>
          <a:lstStyle>
            <a:lvl1pPr marL="0" indent="0" algn="ctr">
              <a:buNone/>
              <a:defRPr sz="1200">
                <a:latin typeface="Open Sans Light"/>
                <a:cs typeface="Open Sans Light"/>
              </a:defRPr>
            </a:lvl1pPr>
          </a:lstStyle>
          <a:p>
            <a:pPr lvl="0"/>
            <a:r>
              <a:rPr lang="fi-FI" dirty="0"/>
              <a:t>pvm</a:t>
            </a:r>
          </a:p>
        </p:txBody>
      </p:sp>
    </p:spTree>
    <p:extLst>
      <p:ext uri="{BB962C8B-B14F-4D97-AF65-F5344CB8AC3E}">
        <p14:creationId xmlns:p14="http://schemas.microsoft.com/office/powerpoint/2010/main" val="186080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30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C497EF5-CCFB-6C4B-98B3-355793FDF347}" type="datetimeFigureOut">
              <a:rPr lang="fi-FI" smtClean="0"/>
              <a:t>31.7.2019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A07DC95-9C83-844E-8F07-599A827FA280}" type="slidenum">
              <a:rPr lang="fi-FI" smtClean="0"/>
              <a:t>‹#›</a:t>
            </a:fld>
            <a:endParaRPr lang="fi-FI"/>
          </a:p>
        </p:txBody>
      </p:sp>
    </p:spTree>
    <p:extLst>
      <p:ext uri="{BB962C8B-B14F-4D97-AF65-F5344CB8AC3E}">
        <p14:creationId xmlns:p14="http://schemas.microsoft.com/office/powerpoint/2010/main" val="94282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Otsikko 14"/>
          <p:cNvSpPr>
            <a:spLocks noGrp="1"/>
          </p:cNvSpPr>
          <p:nvPr>
            <p:ph type="title" hasCustomPrompt="1"/>
          </p:nvPr>
        </p:nvSpPr>
        <p:spPr>
          <a:xfrm>
            <a:off x="362846" y="1764803"/>
            <a:ext cx="8397254" cy="528755"/>
          </a:xfrm>
        </p:spPr>
        <p:txBody>
          <a:bodyPr>
            <a:noAutofit/>
          </a:bodyPr>
          <a:lstStyle>
            <a:lvl1pPr algn="ctr">
              <a:defRPr sz="4677" b="1" i="0">
                <a:solidFill>
                  <a:srgbClr val="FFFFFF"/>
                </a:solidFill>
                <a:latin typeface="Open Sans"/>
                <a:cs typeface="Open Sans"/>
              </a:defRPr>
            </a:lvl1pPr>
          </a:lstStyle>
          <a:p>
            <a:r>
              <a:rPr lang="fi-FI" dirty="0"/>
              <a:t>OTSIKKO</a:t>
            </a:r>
          </a:p>
        </p:txBody>
      </p:sp>
      <p:sp>
        <p:nvSpPr>
          <p:cNvPr id="26" name="Tekstin paikkamerkki 25"/>
          <p:cNvSpPr>
            <a:spLocks noGrp="1"/>
          </p:cNvSpPr>
          <p:nvPr>
            <p:ph type="body" sz="quarter" idx="12" hasCustomPrompt="1"/>
          </p:nvPr>
        </p:nvSpPr>
        <p:spPr>
          <a:xfrm>
            <a:off x="362845" y="2508874"/>
            <a:ext cx="8397253" cy="491707"/>
          </a:xfrm>
        </p:spPr>
        <p:txBody>
          <a:bodyPr>
            <a:noAutofit/>
          </a:bodyPr>
          <a:lstStyle>
            <a:lvl1pPr marL="0" indent="0" algn="ctr">
              <a:buNone/>
              <a:defRPr sz="2735" b="1" i="0" baseline="0">
                <a:solidFill>
                  <a:srgbClr val="FFFFFF"/>
                </a:solidFill>
                <a:latin typeface="Open Sans"/>
                <a:cs typeface="Open Sans"/>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JOHDANTO / ALAOTSIKKO</a:t>
            </a:r>
          </a:p>
        </p:txBody>
      </p:sp>
      <p:sp>
        <p:nvSpPr>
          <p:cNvPr id="28" name="Tekstin paikkamerkki 27"/>
          <p:cNvSpPr>
            <a:spLocks noGrp="1"/>
          </p:cNvSpPr>
          <p:nvPr>
            <p:ph type="body" sz="quarter" idx="13" hasCustomPrompt="1"/>
          </p:nvPr>
        </p:nvSpPr>
        <p:spPr>
          <a:xfrm>
            <a:off x="363538" y="3670658"/>
            <a:ext cx="8396287" cy="1421243"/>
          </a:xfrm>
        </p:spPr>
        <p:txBody>
          <a:bodyPr>
            <a:noAutofit/>
          </a:bodyPr>
          <a:lstStyle>
            <a:lvl1pPr marL="0" indent="0" algn="ctr">
              <a:buNone/>
              <a:defRPr sz="1941" baseline="0">
                <a:solidFill>
                  <a:srgbClr val="FFFFFF"/>
                </a:solidFill>
                <a:latin typeface="Open Sans Light"/>
                <a:cs typeface="Open Sans Light"/>
              </a:defRPr>
            </a:lvl1pPr>
            <a:lvl2pPr marL="449505" indent="0" algn="ctr">
              <a:buNone/>
              <a:defRPr/>
            </a:lvl2pPr>
            <a:lvl3pPr marL="899010" indent="0" algn="ctr">
              <a:buNone/>
              <a:defRPr/>
            </a:lvl3pPr>
            <a:lvl4pPr marL="1348516" indent="0" algn="ctr">
              <a:buNone/>
              <a:defRPr/>
            </a:lvl4pPr>
            <a:lvl5pPr marL="1798021" indent="0" algn="ctr">
              <a:buNone/>
              <a:defRPr/>
            </a:lvl5pPr>
          </a:lstStyle>
          <a:p>
            <a:pPr lvl="0"/>
            <a:r>
              <a:rPr lang="fi-FI" dirty="0"/>
              <a:t>Etunimi Sukunimi</a:t>
            </a:r>
          </a:p>
          <a:p>
            <a:pPr lvl="0"/>
            <a:r>
              <a:rPr lang="fi-FI" dirty="0"/>
              <a:t>sähköpostiosoite</a:t>
            </a:r>
          </a:p>
          <a:p>
            <a:pPr lvl="0"/>
            <a:r>
              <a:rPr lang="fi-FI" dirty="0"/>
              <a:t>muut yhteystiedot </a:t>
            </a:r>
            <a:r>
              <a:rPr lang="fi-FI" dirty="0" err="1"/>
              <a:t>tms</a:t>
            </a:r>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53302" y="430134"/>
            <a:ext cx="7633498" cy="528755"/>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1053302" y="1600200"/>
            <a:ext cx="7633498" cy="4525963"/>
          </a:xfrm>
          <a:prstGeom prst="rect">
            <a:avLst/>
          </a:prstGeom>
        </p:spPr>
        <p:txBody>
          <a:bodyPr vert="horz" lIns="91440" tIns="45720" rIns="91440" bIns="45720" rtlCol="0">
            <a:normAutofit/>
          </a:bodyPr>
          <a:lstStyle/>
          <a:p>
            <a:pPr lvl="0"/>
            <a:r>
              <a:rPr lang="fi-FI" dirty="0"/>
              <a:t>Muokkaa tekstin perustyylejä napsauttamalla</a:t>
            </a:r>
          </a:p>
          <a:p>
            <a:pPr lvl="2"/>
            <a:r>
              <a:rPr lang="fi-FI" dirty="0"/>
              <a:t>Toinen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F1938201-68CD-4F4F-B0A9-0AE18B8FCB87}" type="datetime1">
              <a:rPr lang="en-US" smtClean="0"/>
              <a:t>7/31/2019</a:t>
            </a:fld>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A359701C-7F86-294C-AF1E-4B605EDAB0F3}" type="slidenum">
              <a:rPr lang="fi-FI" smtClean="0"/>
              <a:pPr/>
              <a:t>‹#›</a:t>
            </a:fld>
            <a:endParaRPr lang="fi-FI" dirty="0"/>
          </a:p>
        </p:txBody>
      </p:sp>
    </p:spTree>
    <p:extLst>
      <p:ext uri="{BB962C8B-B14F-4D97-AF65-F5344CB8AC3E}">
        <p14:creationId xmlns:p14="http://schemas.microsoft.com/office/powerpoint/2010/main" val="1029859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2" r:id="rId3"/>
    <p:sldLayoutId id="2147483720" r:id="rId4"/>
    <p:sldLayoutId id="2147483721" r:id="rId5"/>
    <p:sldLayoutId id="2147483703" r:id="rId6"/>
    <p:sldLayoutId id="2147483722" r:id="rId7"/>
    <p:sldLayoutId id="2147483816" r:id="rId8"/>
  </p:sldLayoutIdLst>
  <p:hf sldNum="0" hdr="0" ftr="0" dt="0"/>
  <p:txStyles>
    <p:titleStyle>
      <a:lvl1pPr algn="l" defTabSz="457200" rtl="0" eaLnBrk="1" latinLnBrk="0" hangingPunct="1">
        <a:spcBef>
          <a:spcPct val="0"/>
        </a:spcBef>
        <a:buNone/>
        <a:defRPr sz="2800" kern="1200">
          <a:solidFill>
            <a:schemeClr val="tx1"/>
          </a:solidFill>
          <a:latin typeface="Avenir Medium"/>
          <a:ea typeface="+mj-ea"/>
          <a:cs typeface="Avenir Medium"/>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0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53302" y="430135"/>
            <a:ext cx="7633498" cy="528755"/>
          </a:xfrm>
          <a:prstGeom prst="rect">
            <a:avLst/>
          </a:prstGeom>
        </p:spPr>
        <p:txBody>
          <a:bodyPr vert="horz" lIns="101882" tIns="50941" rIns="101882" bIns="50941" rtlCol="0" anchor="ctr">
            <a:normAutofit/>
          </a:bodyPr>
          <a:lstStyle/>
          <a:p>
            <a:r>
              <a:rPr lang="fi-FI" dirty="0"/>
              <a:t>MUOKKAA PERUSTYYLEJÄ NAPS.</a:t>
            </a:r>
          </a:p>
        </p:txBody>
      </p:sp>
      <p:sp>
        <p:nvSpPr>
          <p:cNvPr id="3" name="Tekstin paikkamerkki 2"/>
          <p:cNvSpPr>
            <a:spLocks noGrp="1"/>
          </p:cNvSpPr>
          <p:nvPr>
            <p:ph type="body" idx="1"/>
          </p:nvPr>
        </p:nvSpPr>
        <p:spPr>
          <a:xfrm>
            <a:off x="1053302" y="1600201"/>
            <a:ext cx="7633498" cy="4525963"/>
          </a:xfrm>
          <a:prstGeom prst="rect">
            <a:avLst/>
          </a:prstGeom>
        </p:spPr>
        <p:txBody>
          <a:bodyPr vert="horz" lIns="101882" tIns="50941" rIns="101882" bIns="50941" rtlCol="0">
            <a:normAutofit/>
          </a:bodyPr>
          <a:lstStyle/>
          <a:p>
            <a:pPr lvl="0"/>
            <a:r>
              <a:rPr lang="fi-FI" dirty="0"/>
              <a:t>Muokkaa tekstin perustyylejä napsauttamalla</a:t>
            </a:r>
          </a:p>
          <a:p>
            <a:pPr lvl="2"/>
            <a:r>
              <a:rPr lang="fi-FI" dirty="0"/>
              <a:t>Toinen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101882" tIns="50941" rIns="101882" bIns="50941" rtlCol="0" anchor="ctr"/>
          <a:lstStyle>
            <a:lvl1pPr algn="l">
              <a:defRPr sz="1147">
                <a:solidFill>
                  <a:schemeClr val="tx1">
                    <a:tint val="75000"/>
                  </a:schemeClr>
                </a:solidFill>
                <a:latin typeface="Avenir Book"/>
                <a:cs typeface="Avenir Book"/>
              </a:defRPr>
            </a:lvl1pPr>
          </a:lstStyle>
          <a:p>
            <a:pPr defTabSz="449505"/>
            <a:fld id="{F1938201-68CD-4F4F-B0A9-0AE18B8FCB87}" type="datetime1">
              <a:rPr lang="en-US" smtClean="0">
                <a:solidFill>
                  <a:srgbClr val="373839">
                    <a:tint val="75000"/>
                  </a:srgbClr>
                </a:solidFill>
              </a:rPr>
              <a:pPr defTabSz="449505"/>
              <a:t>7/31/2019</a:t>
            </a:fld>
            <a:endParaRPr lang="fi-FI">
              <a:solidFill>
                <a:srgbClr val="373839">
                  <a:tint val="75000"/>
                </a:srgbClr>
              </a:solidFill>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101882" tIns="50941" rIns="101882" bIns="50941" rtlCol="0" anchor="ctr"/>
          <a:lstStyle>
            <a:lvl1pPr algn="r">
              <a:defRPr sz="1147">
                <a:solidFill>
                  <a:schemeClr val="tx1">
                    <a:tint val="75000"/>
                  </a:schemeClr>
                </a:solidFill>
                <a:latin typeface="Avenir Book"/>
                <a:cs typeface="Avenir Book"/>
              </a:defRPr>
            </a:lvl1pPr>
          </a:lstStyle>
          <a:p>
            <a:pPr defTabSz="449505"/>
            <a:fld id="{A359701C-7F86-294C-AF1E-4B605EDAB0F3}" type="slidenum">
              <a:rPr lang="fi-FI" smtClean="0">
                <a:solidFill>
                  <a:srgbClr val="373839">
                    <a:tint val="75000"/>
                  </a:srgbClr>
                </a:solidFill>
              </a:rPr>
              <a:pPr defTabSz="449505"/>
              <a:t>‹#›</a:t>
            </a:fld>
            <a:endParaRPr lang="fi-FI" dirty="0">
              <a:solidFill>
                <a:srgbClr val="373839">
                  <a:tint val="75000"/>
                </a:srgbClr>
              </a:solidFill>
            </a:endParaRPr>
          </a:p>
        </p:txBody>
      </p:sp>
    </p:spTree>
    <p:extLst>
      <p:ext uri="{BB962C8B-B14F-4D97-AF65-F5344CB8AC3E}">
        <p14:creationId xmlns:p14="http://schemas.microsoft.com/office/powerpoint/2010/main" val="53671367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815" r:id="rId13"/>
  </p:sldLayoutIdLst>
  <p:hf sldNum="0" hdr="0" ftr="0" dt="0"/>
  <p:txStyles>
    <p:titleStyle>
      <a:lvl1pPr algn="l" defTabSz="449505" rtl="0" eaLnBrk="1" latinLnBrk="0" hangingPunct="1">
        <a:spcBef>
          <a:spcPct val="0"/>
        </a:spcBef>
        <a:buNone/>
        <a:defRPr sz="2735" kern="1200">
          <a:solidFill>
            <a:schemeClr val="tx1"/>
          </a:solidFill>
          <a:latin typeface="Avenir Medium"/>
          <a:ea typeface="+mj-ea"/>
          <a:cs typeface="Avenir Medium"/>
        </a:defRPr>
      </a:lvl1pPr>
    </p:titleStyle>
    <p:bodyStyle>
      <a:lvl1pPr marL="337129" indent="-337129" algn="l" defTabSz="449505" rtl="0" eaLnBrk="1" latinLnBrk="0" hangingPunct="1">
        <a:spcBef>
          <a:spcPct val="20000"/>
        </a:spcBef>
        <a:buFont typeface="Arial"/>
        <a:buChar char="•"/>
        <a:defRPr sz="2382" kern="1200">
          <a:solidFill>
            <a:schemeClr val="tx1"/>
          </a:solidFill>
          <a:latin typeface="Avenir Book"/>
          <a:ea typeface="+mn-ea"/>
          <a:cs typeface="Avenir Book"/>
        </a:defRPr>
      </a:lvl1pPr>
      <a:lvl2pPr marL="730446" indent="-280941" algn="l" defTabSz="449505" rtl="0" eaLnBrk="1" latinLnBrk="0" hangingPunct="1">
        <a:spcBef>
          <a:spcPct val="20000"/>
        </a:spcBef>
        <a:buFont typeface="Arial"/>
        <a:buChar char="–"/>
        <a:defRPr sz="1941" kern="1200">
          <a:solidFill>
            <a:schemeClr val="tx1"/>
          </a:solidFill>
          <a:latin typeface="Avenir Book"/>
          <a:ea typeface="+mn-ea"/>
          <a:cs typeface="Avenir Book"/>
        </a:defRPr>
      </a:lvl2pPr>
      <a:lvl3pPr marL="1123764" indent="-224753" algn="l" defTabSz="449505" rtl="0" eaLnBrk="1" latinLnBrk="0" hangingPunct="1">
        <a:spcBef>
          <a:spcPct val="20000"/>
        </a:spcBef>
        <a:buFont typeface="Arial"/>
        <a:buChar char="•"/>
        <a:defRPr sz="1941" kern="1200">
          <a:solidFill>
            <a:schemeClr val="tx1"/>
          </a:solidFill>
          <a:latin typeface="Avenir Book"/>
          <a:ea typeface="+mn-ea"/>
          <a:cs typeface="Avenir Book"/>
        </a:defRPr>
      </a:lvl3pPr>
      <a:lvl4pPr marL="1573269" indent="-224753" algn="l" defTabSz="449505" rtl="0" eaLnBrk="1" latinLnBrk="0" hangingPunct="1">
        <a:spcBef>
          <a:spcPct val="20000"/>
        </a:spcBef>
        <a:buFont typeface="Arial"/>
        <a:buChar char="–"/>
        <a:defRPr sz="1941" kern="1200">
          <a:solidFill>
            <a:schemeClr val="tx1"/>
          </a:solidFill>
          <a:latin typeface="Avenir Book"/>
          <a:ea typeface="+mn-ea"/>
          <a:cs typeface="Avenir Book"/>
        </a:defRPr>
      </a:lvl4pPr>
      <a:lvl5pPr marL="2022774" indent="-224753" algn="l" defTabSz="449505" rtl="0" eaLnBrk="1" latinLnBrk="0" hangingPunct="1">
        <a:spcBef>
          <a:spcPct val="20000"/>
        </a:spcBef>
        <a:buFont typeface="Arial"/>
        <a:buChar char="»"/>
        <a:defRPr sz="1941" kern="1200">
          <a:solidFill>
            <a:schemeClr val="tx1"/>
          </a:solidFill>
          <a:latin typeface="Avenir Book"/>
          <a:ea typeface="+mn-ea"/>
          <a:cs typeface="Avenir Book"/>
        </a:defRPr>
      </a:lvl5pPr>
      <a:lvl6pPr marL="2472279" indent="-224753" algn="l" defTabSz="449505" rtl="0" eaLnBrk="1" latinLnBrk="0" hangingPunct="1">
        <a:spcBef>
          <a:spcPct val="20000"/>
        </a:spcBef>
        <a:buFont typeface="Arial"/>
        <a:buChar char="•"/>
        <a:defRPr sz="1941" kern="1200">
          <a:solidFill>
            <a:schemeClr val="tx1"/>
          </a:solidFill>
          <a:latin typeface="+mn-lt"/>
          <a:ea typeface="+mn-ea"/>
          <a:cs typeface="+mn-cs"/>
        </a:defRPr>
      </a:lvl6pPr>
      <a:lvl7pPr marL="2921785" indent="-224753" algn="l" defTabSz="449505" rtl="0" eaLnBrk="1" latinLnBrk="0" hangingPunct="1">
        <a:spcBef>
          <a:spcPct val="20000"/>
        </a:spcBef>
        <a:buFont typeface="Arial"/>
        <a:buChar char="•"/>
        <a:defRPr sz="1941" kern="1200">
          <a:solidFill>
            <a:schemeClr val="tx1"/>
          </a:solidFill>
          <a:latin typeface="+mn-lt"/>
          <a:ea typeface="+mn-ea"/>
          <a:cs typeface="+mn-cs"/>
        </a:defRPr>
      </a:lvl7pPr>
      <a:lvl8pPr marL="3371290" indent="-224753" algn="l" defTabSz="449505" rtl="0" eaLnBrk="1" latinLnBrk="0" hangingPunct="1">
        <a:spcBef>
          <a:spcPct val="20000"/>
        </a:spcBef>
        <a:buFont typeface="Arial"/>
        <a:buChar char="•"/>
        <a:defRPr sz="1941" kern="1200">
          <a:solidFill>
            <a:schemeClr val="tx1"/>
          </a:solidFill>
          <a:latin typeface="+mn-lt"/>
          <a:ea typeface="+mn-ea"/>
          <a:cs typeface="+mn-cs"/>
        </a:defRPr>
      </a:lvl8pPr>
      <a:lvl9pPr marL="3820796" indent="-224753" algn="l" defTabSz="449505"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fi-FI"/>
      </a:defPPr>
      <a:lvl1pPr marL="0" algn="l" defTabSz="449505" rtl="0" eaLnBrk="1" latinLnBrk="0" hangingPunct="1">
        <a:defRPr sz="1765" kern="1200">
          <a:solidFill>
            <a:schemeClr val="tx1"/>
          </a:solidFill>
          <a:latin typeface="+mn-lt"/>
          <a:ea typeface="+mn-ea"/>
          <a:cs typeface="+mn-cs"/>
        </a:defRPr>
      </a:lvl1pPr>
      <a:lvl2pPr marL="449505" algn="l" defTabSz="449505" rtl="0" eaLnBrk="1" latinLnBrk="0" hangingPunct="1">
        <a:defRPr sz="1765" kern="1200">
          <a:solidFill>
            <a:schemeClr val="tx1"/>
          </a:solidFill>
          <a:latin typeface="+mn-lt"/>
          <a:ea typeface="+mn-ea"/>
          <a:cs typeface="+mn-cs"/>
        </a:defRPr>
      </a:lvl2pPr>
      <a:lvl3pPr marL="899010" algn="l" defTabSz="449505" rtl="0" eaLnBrk="1" latinLnBrk="0" hangingPunct="1">
        <a:defRPr sz="1765" kern="1200">
          <a:solidFill>
            <a:schemeClr val="tx1"/>
          </a:solidFill>
          <a:latin typeface="+mn-lt"/>
          <a:ea typeface="+mn-ea"/>
          <a:cs typeface="+mn-cs"/>
        </a:defRPr>
      </a:lvl3pPr>
      <a:lvl4pPr marL="1348516" algn="l" defTabSz="449505" rtl="0" eaLnBrk="1" latinLnBrk="0" hangingPunct="1">
        <a:defRPr sz="1765" kern="1200">
          <a:solidFill>
            <a:schemeClr val="tx1"/>
          </a:solidFill>
          <a:latin typeface="+mn-lt"/>
          <a:ea typeface="+mn-ea"/>
          <a:cs typeface="+mn-cs"/>
        </a:defRPr>
      </a:lvl4pPr>
      <a:lvl5pPr marL="1798021" algn="l" defTabSz="449505" rtl="0" eaLnBrk="1" latinLnBrk="0" hangingPunct="1">
        <a:defRPr sz="1765" kern="1200">
          <a:solidFill>
            <a:schemeClr val="tx1"/>
          </a:solidFill>
          <a:latin typeface="+mn-lt"/>
          <a:ea typeface="+mn-ea"/>
          <a:cs typeface="+mn-cs"/>
        </a:defRPr>
      </a:lvl5pPr>
      <a:lvl6pPr marL="2247527" algn="l" defTabSz="449505" rtl="0" eaLnBrk="1" latinLnBrk="0" hangingPunct="1">
        <a:defRPr sz="1765" kern="1200">
          <a:solidFill>
            <a:schemeClr val="tx1"/>
          </a:solidFill>
          <a:latin typeface="+mn-lt"/>
          <a:ea typeface="+mn-ea"/>
          <a:cs typeface="+mn-cs"/>
        </a:defRPr>
      </a:lvl6pPr>
      <a:lvl7pPr marL="2697032" algn="l" defTabSz="449505" rtl="0" eaLnBrk="1" latinLnBrk="0" hangingPunct="1">
        <a:defRPr sz="1765" kern="1200">
          <a:solidFill>
            <a:schemeClr val="tx1"/>
          </a:solidFill>
          <a:latin typeface="+mn-lt"/>
          <a:ea typeface="+mn-ea"/>
          <a:cs typeface="+mn-cs"/>
        </a:defRPr>
      </a:lvl7pPr>
      <a:lvl8pPr marL="3146538" algn="l" defTabSz="449505" rtl="0" eaLnBrk="1" latinLnBrk="0" hangingPunct="1">
        <a:defRPr sz="1765" kern="1200">
          <a:solidFill>
            <a:schemeClr val="tx1"/>
          </a:solidFill>
          <a:latin typeface="+mn-lt"/>
          <a:ea typeface="+mn-ea"/>
          <a:cs typeface="+mn-cs"/>
        </a:defRPr>
      </a:lvl8pPr>
      <a:lvl9pPr marL="3596043" algn="l" defTabSz="449505"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D21F57-ECD8-5A4C-9215-08E1CDD09658}"/>
              </a:ext>
            </a:extLst>
          </p:cNvPr>
          <p:cNvSpPr txBox="1"/>
          <p:nvPr/>
        </p:nvSpPr>
        <p:spPr>
          <a:xfrm>
            <a:off x="264706" y="1620982"/>
            <a:ext cx="8614588" cy="1384995"/>
          </a:xfrm>
          <a:prstGeom prst="rect">
            <a:avLst/>
          </a:prstGeom>
          <a:noFill/>
        </p:spPr>
        <p:txBody>
          <a:bodyPr wrap="square" rtlCol="0">
            <a:spAutoFit/>
          </a:bodyPr>
          <a:lstStyle/>
          <a:p>
            <a:r>
              <a:rPr lang="nb-NO" sz="4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ØKONOMISKE VIRKNINGER AV </a:t>
            </a:r>
          </a:p>
          <a:p>
            <a:r>
              <a:rPr lang="nb-NO" sz="4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KAUTOKEINO LUFTHAVN</a:t>
            </a:r>
          </a:p>
        </p:txBody>
      </p:sp>
      <p:pic>
        <p:nvPicPr>
          <p:cNvPr id="3" name="Picture 2">
            <a:extLst>
              <a:ext uri="{FF2B5EF4-FFF2-40B4-BE49-F238E27FC236}">
                <a16:creationId xmlns:a16="http://schemas.microsoft.com/office/drawing/2014/main" id="{26B2F52F-2E1B-4F42-B991-19DBFE63F652}"/>
              </a:ext>
            </a:extLst>
          </p:cNvPr>
          <p:cNvPicPr>
            <a:picLocks noChangeAspect="1"/>
          </p:cNvPicPr>
          <p:nvPr/>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56F509C-CF48-C64B-979B-9196F2B5DCF4}"/>
              </a:ext>
            </a:extLst>
          </p:cNvPr>
          <p:cNvPicPr>
            <a:picLocks noChangeAspect="1"/>
          </p:cNvPicPr>
          <p:nvPr/>
        </p:nvPicPr>
        <p:blipFill>
          <a:blip r:embed="rId4"/>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
        <p:nvSpPr>
          <p:cNvPr id="2" name="Tekstiruutu 1">
            <a:extLst>
              <a:ext uri="{FF2B5EF4-FFF2-40B4-BE49-F238E27FC236}">
                <a16:creationId xmlns:a16="http://schemas.microsoft.com/office/drawing/2014/main" id="{2B1595A4-5776-BE45-A136-D9CCAFDD82A9}"/>
              </a:ext>
            </a:extLst>
          </p:cNvPr>
          <p:cNvSpPr txBox="1"/>
          <p:nvPr/>
        </p:nvSpPr>
        <p:spPr>
          <a:xfrm>
            <a:off x="651263" y="1097997"/>
            <a:ext cx="7841474" cy="1384995"/>
          </a:xfrm>
          <a:prstGeom prst="rect">
            <a:avLst/>
          </a:prstGeom>
          <a:noFill/>
        </p:spPr>
        <p:txBody>
          <a:bodyPr wrap="square" rtlCol="0">
            <a:spAutoFit/>
          </a:bodyPr>
          <a:lstStyle/>
          <a:p>
            <a:r>
              <a:rPr lang="nb-NO" sz="4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ØKONOMISKE VIRKNINGER AV KAUTOKEINO LUFTHAVN</a:t>
            </a:r>
          </a:p>
        </p:txBody>
      </p:sp>
    </p:spTree>
    <p:extLst>
      <p:ext uri="{BB962C8B-B14F-4D97-AF65-F5344CB8AC3E}">
        <p14:creationId xmlns:p14="http://schemas.microsoft.com/office/powerpoint/2010/main" val="413754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LUFTHAVN – DE ØKONOMISKE VIRKNINGENE</a:t>
            </a:r>
          </a:p>
          <a:p>
            <a:r>
              <a:rPr lang="nb-NO" sz="3600" b="1" dirty="0">
                <a:solidFill>
                  <a:schemeClr val="bg1"/>
                </a:solidFill>
                <a:latin typeface="Open Sans Extrabold" charset="0"/>
                <a:ea typeface="Open Sans Extrabold" charset="0"/>
                <a:cs typeface="Open Sans Extrabold" charset="0"/>
              </a:rPr>
              <a:t>Passasjergrupper</a:t>
            </a:r>
          </a:p>
        </p:txBody>
      </p:sp>
      <p:sp>
        <p:nvSpPr>
          <p:cNvPr id="11" name="Tekstiruutu 10">
            <a:extLst>
              <a:ext uri="{FF2B5EF4-FFF2-40B4-BE49-F238E27FC236}">
                <a16:creationId xmlns:a16="http://schemas.microsoft.com/office/drawing/2014/main" id="{E8CA5CF5-C0FE-7D43-8987-DEC408529BD2}"/>
              </a:ext>
            </a:extLst>
          </p:cNvPr>
          <p:cNvSpPr txBox="1"/>
          <p:nvPr/>
        </p:nvSpPr>
        <p:spPr>
          <a:xfrm>
            <a:off x="644685" y="1519295"/>
            <a:ext cx="7917424" cy="9633406"/>
          </a:xfrm>
          <a:prstGeom prst="rect">
            <a:avLst/>
          </a:prstGeom>
          <a:noFill/>
        </p:spPr>
        <p:txBody>
          <a:bodyPr wrap="square" numCol="2" spcCol="144000" rtlCol="0">
            <a:spAutoFit/>
          </a:bodyPr>
          <a:lstStyle/>
          <a:p>
            <a:pPr>
              <a:spcAft>
                <a:spcPts val="0"/>
              </a:spcAft>
            </a:pPr>
            <a:r>
              <a:rPr lang="nb-NO" b="1" dirty="0">
                <a:latin typeface="Open Sans" panose="020B0606030504020204" pitchFamily="34" charset="0"/>
                <a:ea typeface="Open Sans" panose="020B0606030504020204" pitchFamily="34" charset="0"/>
                <a:cs typeface="Open Sans" panose="020B0606030504020204" pitchFamily="34" charset="0"/>
              </a:rPr>
              <a:t>Turisme</a:t>
            </a:r>
          </a:p>
          <a:p>
            <a:pPr>
              <a:spcAft>
                <a:spcPts val="0"/>
              </a:spcAft>
            </a:pPr>
            <a:endParaRPr lang="fi-FI" sz="1000" b="1"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Avhengig av scenario vil innkommende reisende stå for omtrent 80–97 % av flyplassens innvirkning på økonomien og arbeidsplasser (katalytisk virkning).</a:t>
            </a:r>
          </a:p>
          <a:p>
            <a:endParaRPr lang="fi-FI" sz="1000"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Utgående turisme kan påvirke passasjertallet, men den økonomiske virkningen vil være ubetydelig.</a:t>
            </a:r>
          </a:p>
          <a:p>
            <a:pPr>
              <a:spcAft>
                <a:spcPts val="0"/>
              </a:spcAft>
            </a:pPr>
            <a:r>
              <a:rPr lang="nb-NO" sz="1000" dirty="0">
                <a:latin typeface="Open Sans" panose="020B0606030504020204" pitchFamily="34" charset="0"/>
                <a:ea typeface="Open Sans" panose="020B0606030504020204" pitchFamily="34" charset="0"/>
                <a:cs typeface="Open Sans" panose="020B0606030504020204" pitchFamily="34" charset="0"/>
              </a:rPr>
              <a:t> </a:t>
            </a:r>
          </a:p>
          <a:p>
            <a:pPr>
              <a:spcAft>
                <a:spcPts val="0"/>
              </a:spcAft>
            </a:pPr>
            <a:r>
              <a:rPr lang="nb-NO" b="1" dirty="0">
                <a:latin typeface="Open Sans" panose="020B0606030504020204" pitchFamily="34" charset="0"/>
                <a:ea typeface="Open Sans" panose="020B0606030504020204" pitchFamily="34" charset="0"/>
                <a:cs typeface="Open Sans" panose="020B0606030504020204" pitchFamily="34" charset="0"/>
              </a:rPr>
              <a:t>Forretningsreiser</a:t>
            </a:r>
          </a:p>
          <a:p>
            <a:r>
              <a:rPr lang="nb-NO" sz="1000" b="1" dirty="0">
                <a:latin typeface="Open Sans Semibold" panose="020B0606030504020204" pitchFamily="34" charset="0"/>
                <a:ea typeface="Open Sans Semibold" panose="020B0606030504020204" pitchFamily="34" charset="0"/>
                <a:cs typeface="Open Sans Semibold" panose="020B0606030504020204" pitchFamily="34" charset="0"/>
              </a:rPr>
              <a:t>Reisende fra offentlige institusjoner og virksomheter</a:t>
            </a:r>
          </a:p>
          <a:p>
            <a:pPr>
              <a:spcAft>
                <a:spcPts val="0"/>
              </a:spcAft>
            </a:pPr>
            <a:endParaRPr lang="fi-FI" sz="1000" b="1"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Økonomisk innvirkning av offentlige institusjoners reisevirksomhet er lav, men den kulturelle innvirkningen fra Samisk høgskole er av betydelig verdi for hele det samiske området. Bedre forbindelser vil øke samarbeidet og produktiviteten i institusjonene.</a:t>
            </a:r>
          </a:p>
          <a:p>
            <a:endParaRPr lang="fi-FI" sz="1000"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Besøkende til Samisk høgskole oppholder seg i Kautokeino i gjennomsnittlig 2–3 dager og bruker penger på overnatting og tjenester.</a:t>
            </a:r>
          </a:p>
          <a:p>
            <a:endParaRPr lang="fi-FI" sz="1000"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For eksportbedrifter vil lufttransport påvirke i form av økt salg og produktivitet. Betydningen for den samlede økonomiske virkningen vil være relativt liten.</a:t>
            </a:r>
          </a:p>
          <a:p>
            <a:endParaRPr lang="fi-FI" sz="1000"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Passasjertall for forretningsreiser vil være betydelig.</a:t>
            </a: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r>
              <a:rPr lang="nb-NO" b="1" dirty="0">
                <a:latin typeface="Open Sans" panose="020B0606030504020204" pitchFamily="34" charset="0"/>
                <a:ea typeface="Open Sans" panose="020B0606030504020204" pitchFamily="34" charset="0"/>
                <a:cs typeface="Open Sans" panose="020B0606030504020204" pitchFamily="34" charset="0"/>
              </a:rPr>
              <a:t>Besøk av venner og familie (VFR)</a:t>
            </a:r>
          </a:p>
          <a:p>
            <a:endParaRPr lang="fi-FI" sz="1000" dirty="0">
              <a:latin typeface="Open Sans Light"/>
              <a:cs typeface="Open Sans Light"/>
            </a:endParaRPr>
          </a:p>
          <a:p>
            <a:r>
              <a:rPr lang="nb-NO" sz="1000" dirty="0">
                <a:latin typeface="Open Sans" panose="020B0606030504020204" pitchFamily="34" charset="0"/>
                <a:ea typeface="Open Sans" panose="020B0606030504020204" pitchFamily="34" charset="0"/>
                <a:cs typeface="Open Sans" panose="020B0606030504020204" pitchFamily="34" charset="0"/>
              </a:rPr>
              <a:t>Passasjertall kan være betydelige, men den økonomiske virkningen er relativt liten (bare med innkommende besøkende).</a:t>
            </a:r>
          </a:p>
          <a:p>
            <a:endParaRPr lang="fi-FI" sz="1000" dirty="0">
              <a:latin typeface="Open Sans Light"/>
              <a:cs typeface="Open Sans Light"/>
            </a:endParaRPr>
          </a:p>
          <a:p>
            <a:endParaRPr lang="fi-FI" sz="1000" dirty="0">
              <a:latin typeface="Open Sans Light"/>
              <a:cs typeface="Open Sans Light"/>
            </a:endParaRPr>
          </a:p>
          <a:p>
            <a:r>
              <a:rPr lang="nb-NO" b="1" dirty="0">
                <a:latin typeface="Open Sans" panose="020B0606030504020204" pitchFamily="34" charset="0"/>
                <a:ea typeface="Open Sans" panose="020B0606030504020204" pitchFamily="34" charset="0"/>
                <a:cs typeface="Open Sans" panose="020B0606030504020204" pitchFamily="34" charset="0"/>
              </a:rPr>
              <a:t>Helsereiser</a:t>
            </a:r>
          </a:p>
          <a:p>
            <a:pPr>
              <a:spcAft>
                <a:spcPts val="0"/>
              </a:spcAft>
            </a:pPr>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nb-NO" sz="1000" dirty="0">
                <a:latin typeface="Open Sans" panose="020B0606030504020204" pitchFamily="34" charset="0"/>
                <a:ea typeface="Open Sans" panose="020B0606030504020204" pitchFamily="34" charset="0"/>
                <a:cs typeface="Open Sans" panose="020B0606030504020204" pitchFamily="34" charset="0"/>
              </a:rPr>
              <a:t>Reiser til sykehus (Hammerfest og Tromsø) er et sikkerhetsproblem, men har ikke betydning for den samlede økonomiske innvirkningen.</a:t>
            </a:r>
          </a:p>
          <a:p>
            <a:pPr>
              <a:spcAft>
                <a:spcPts val="0"/>
              </a:spcAft>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spcAft>
                <a:spcPts val="0"/>
              </a:spcAft>
            </a:pP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4549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3"/>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FLYPLASS – DE ØKONOMISKE VIRKNINGENE</a:t>
            </a:r>
          </a:p>
          <a:p>
            <a:r>
              <a:rPr lang="nb-NO" sz="3600" b="1" dirty="0">
                <a:solidFill>
                  <a:schemeClr val="bg1"/>
                </a:solidFill>
                <a:latin typeface="Open Sans Extrabold" charset="0"/>
                <a:ea typeface="Open Sans Extrabold" charset="0"/>
                <a:cs typeface="Open Sans Extrabold" charset="0"/>
              </a:rPr>
              <a:t>Beregningsmetoden</a:t>
            </a:r>
          </a:p>
        </p:txBody>
      </p:sp>
      <p:sp>
        <p:nvSpPr>
          <p:cNvPr id="2" name="Rectangle 1">
            <a:extLst>
              <a:ext uri="{FF2B5EF4-FFF2-40B4-BE49-F238E27FC236}">
                <a16:creationId xmlns:a16="http://schemas.microsoft.com/office/drawing/2014/main" id="{473ECBC7-1E44-EB49-9D10-AA169B46476D}"/>
              </a:ext>
            </a:extLst>
          </p:cNvPr>
          <p:cNvSpPr/>
          <p:nvPr/>
        </p:nvSpPr>
        <p:spPr>
          <a:xfrm>
            <a:off x="644683" y="1698152"/>
            <a:ext cx="8036329" cy="4926477"/>
          </a:xfrm>
          <a:prstGeom prst="rect">
            <a:avLst/>
          </a:prstGeom>
        </p:spPr>
        <p:txBody>
          <a:bodyPr wrap="square">
            <a:spAutoFit/>
          </a:bodyPr>
          <a:lstStyle/>
          <a:p>
            <a:pPr algn="just">
              <a:lnSpc>
                <a:spcPct val="115000"/>
              </a:lnSpc>
              <a:spcAft>
                <a:spcPts val="0"/>
              </a:spcAft>
            </a:pPr>
            <a:r>
              <a:rPr lang="nb-NO" sz="1200" dirty="0">
                <a:latin typeface="Open Sans" panose="020B0606030504020204" pitchFamily="34" charset="0"/>
                <a:ea typeface="Open Sans" panose="020B0606030504020204" pitchFamily="34" charset="0"/>
                <a:cs typeface="Open Sans" panose="020B0606030504020204" pitchFamily="34" charset="0"/>
              </a:rPr>
              <a:t>En datadrevet, scenariobasert metode ble brukt til å beregne de økonomiske virkningene av Kautokeino lufthavn. Siden de fleste av lufthavnens konsekvenser vil genereres av katalytiske virkninger, og disse kan variere betydelig avhengig av den fremtidige utviklingen av virksomheter og samfunn, er det nødvendig å lage scenarioer. Det fremtidige potensialet ble beregnet ved å opprette tre scenarioer for innkommende turist- og forretningsreiser og utlede deres tilsvarende direkte, indirekte og induserte virkninger. </a:t>
            </a:r>
          </a:p>
          <a:p>
            <a:pPr algn="just">
              <a:lnSpc>
                <a:spcPct val="115000"/>
              </a:lnSpc>
              <a:spcAft>
                <a:spcPts val="0"/>
              </a:spcAft>
            </a:pPr>
            <a:endParaRPr lang="fi-FI" sz="12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5000"/>
              </a:lnSpc>
              <a:spcAft>
                <a:spcPts val="0"/>
              </a:spcAft>
            </a:pPr>
            <a:r>
              <a:rPr lang="nb-NO" sz="1200" dirty="0">
                <a:latin typeface="Open Sans" panose="020B0606030504020204" pitchFamily="34" charset="0"/>
                <a:ea typeface="Open Sans" panose="020B0606030504020204" pitchFamily="34" charset="0"/>
                <a:cs typeface="Open Sans" panose="020B0606030504020204" pitchFamily="34" charset="0"/>
              </a:rPr>
              <a:t>Scenarioer for innkommende turisme ble utarbeidet </a:t>
            </a:r>
            <a:r>
              <a:rPr lang="nb-NO"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basert på følgende parametere</a:t>
            </a:r>
            <a:r>
              <a:rPr lang="nb-NO" sz="1200" dirty="0">
                <a:latin typeface="Open Sans" panose="020B0606030504020204" pitchFamily="34" charset="0"/>
                <a:ea typeface="Open Sans" panose="020B0606030504020204" pitchFamily="34" charset="0"/>
                <a:cs typeface="Open Sans" panose="020B0606030504020204" pitchFamily="34" charset="0"/>
              </a:rPr>
              <a:t>:</a:t>
            </a:r>
          </a:p>
          <a:p>
            <a:pPr marL="342900" lvl="0" indent="-342900" algn="just">
              <a:lnSpc>
                <a:spcPct val="115000"/>
              </a:lnSpc>
              <a:spcAft>
                <a:spcPts val="0"/>
              </a:spcAft>
              <a:buFont typeface="Symbol" pitchFamily="2" charset="2"/>
              <a:buChar char=""/>
            </a:pPr>
            <a:r>
              <a:rPr lang="nb-NO" sz="1200" dirty="0">
                <a:latin typeface="Open Sans" panose="020B0606030504020204" pitchFamily="34" charset="0"/>
                <a:ea typeface="Open Sans" panose="020B0606030504020204" pitchFamily="34" charset="0"/>
                <a:cs typeface="Open Sans" panose="020B0606030504020204" pitchFamily="34" charset="0"/>
              </a:rPr>
              <a:t>Beleggsprosent for sengeplasser</a:t>
            </a:r>
          </a:p>
          <a:p>
            <a:pPr marL="342900" lvl="0" indent="-342900" algn="just">
              <a:lnSpc>
                <a:spcPct val="115000"/>
              </a:lnSpc>
              <a:spcAft>
                <a:spcPts val="0"/>
              </a:spcAft>
              <a:buFont typeface="Symbol" pitchFamily="2" charset="2"/>
              <a:buChar char=""/>
            </a:pPr>
            <a:r>
              <a:rPr lang="nb-NO" sz="1200" dirty="0">
                <a:latin typeface="Open Sans" panose="020B0606030504020204" pitchFamily="34" charset="0"/>
                <a:ea typeface="Open Sans" panose="020B0606030504020204" pitchFamily="34" charset="0"/>
                <a:cs typeface="Open Sans" panose="020B0606030504020204" pitchFamily="34" charset="0"/>
              </a:rPr>
              <a:t>Oppholdstid</a:t>
            </a:r>
          </a:p>
          <a:p>
            <a:pPr marL="342900" lvl="0" indent="-342900" algn="just">
              <a:lnSpc>
                <a:spcPct val="115000"/>
              </a:lnSpc>
              <a:spcAft>
                <a:spcPts val="0"/>
              </a:spcAft>
              <a:buFont typeface="Symbol" pitchFamily="2" charset="2"/>
              <a:buChar char=""/>
            </a:pPr>
            <a:r>
              <a:rPr lang="nb-NO" sz="1200" dirty="0">
                <a:latin typeface="Open Sans" panose="020B0606030504020204" pitchFamily="34" charset="0"/>
                <a:ea typeface="Open Sans" panose="020B0606030504020204" pitchFamily="34" charset="0"/>
                <a:cs typeface="Open Sans" panose="020B0606030504020204" pitchFamily="34" charset="0"/>
              </a:rPr>
              <a:t>Andel av flypassasjerene</a:t>
            </a:r>
          </a:p>
          <a:p>
            <a:pPr marL="342900" lvl="0" indent="-342900" algn="just">
              <a:lnSpc>
                <a:spcPct val="115000"/>
              </a:lnSpc>
              <a:spcAft>
                <a:spcPts val="0"/>
              </a:spcAft>
              <a:buFont typeface="Symbol" pitchFamily="2" charset="2"/>
              <a:buChar char=""/>
            </a:pPr>
            <a:r>
              <a:rPr lang="nb-NO" sz="1200" dirty="0">
                <a:latin typeface="Open Sans" panose="020B0606030504020204" pitchFamily="34" charset="0"/>
                <a:ea typeface="Open Sans" panose="020B0606030504020204" pitchFamily="34" charset="0"/>
                <a:cs typeface="Open Sans" panose="020B0606030504020204" pitchFamily="34" charset="0"/>
              </a:rPr>
              <a:t>Døgnforbruk</a:t>
            </a:r>
          </a:p>
          <a:p>
            <a:pPr marL="457200" algn="just">
              <a:lnSpc>
                <a:spcPct val="115000"/>
              </a:lnSpc>
              <a:spcAft>
                <a:spcPts val="0"/>
              </a:spcAft>
            </a:pPr>
            <a:r>
              <a:rPr lang="nb-NO" sz="1200" dirty="0">
                <a:latin typeface="Open Sans" panose="020B0606030504020204" pitchFamily="34" charset="0"/>
                <a:ea typeface="Open Sans" panose="020B0606030504020204" pitchFamily="34" charset="0"/>
                <a:cs typeface="Open Sans" panose="020B0606030504020204" pitchFamily="34" charset="0"/>
              </a:rPr>
              <a:t> </a:t>
            </a:r>
          </a:p>
          <a:p>
            <a:pPr algn="just">
              <a:lnSpc>
                <a:spcPct val="115000"/>
              </a:lnSpc>
              <a:spcAft>
                <a:spcPts val="0"/>
              </a:spcAft>
            </a:pPr>
            <a:r>
              <a:rPr lang="nb-NO"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Et verktøy for </a:t>
            </a:r>
            <a:r>
              <a:rPr lang="nb-NO" sz="1200" dirty="0">
                <a:latin typeface="Open Sans" panose="020B0606030504020204" pitchFamily="34" charset="0"/>
                <a:ea typeface="Open Sans" panose="020B0606030504020204" pitchFamily="34" charset="0"/>
                <a:cs typeface="Open Sans" panose="020B0606030504020204" pitchFamily="34" charset="0"/>
              </a:rPr>
              <a:t>beregning av </a:t>
            </a:r>
            <a:r>
              <a:rPr lang="nb-NO"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scenarioene er</a:t>
            </a:r>
            <a:r>
              <a:rPr lang="nb-NO" sz="1200" dirty="0">
                <a:latin typeface="Open Sans" panose="020B0606030504020204" pitchFamily="34" charset="0"/>
                <a:ea typeface="Open Sans" panose="020B0606030504020204" pitchFamily="34" charset="0"/>
                <a:cs typeface="Open Sans" panose="020B0606030504020204" pitchFamily="34" charset="0"/>
              </a:rPr>
              <a:t> levert til Kautokeino kommune.</a:t>
            </a:r>
          </a:p>
          <a:p>
            <a:pPr algn="just">
              <a:lnSpc>
                <a:spcPct val="115000"/>
              </a:lnSpc>
              <a:spcAft>
                <a:spcPts val="0"/>
              </a:spcAft>
            </a:pPr>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nb-NO" sz="1200" dirty="0">
                <a:latin typeface="Open Sans" panose="020B0606030504020204" pitchFamily="34" charset="0"/>
                <a:ea typeface="Open Sans" panose="020B0606030504020204" pitchFamily="34" charset="0"/>
                <a:cs typeface="Open Sans" panose="020B0606030504020204" pitchFamily="34" charset="0"/>
              </a:rPr>
              <a:t>Visse kundegrupper og konsekvenskategorier er ikke tatt med i beregningen fordi det ville være for mye usikkerhet forbundet med vurderingen. De fleste av de ekskluderte gruppene og konsekvensene vil ikke ha en betydelig innvirkning på den totale økonomiske påvirkningen. Følgende kategorier kan imidlertid ha en relativt høy innvirkning på det endelige tallet: lufthavnens varehandel og katalytiske virkninger på bakketransport, handel, investeringer, arbeidskraft, produktivitet/markedseffisiens og konsumentvelferd. Tilleggseffekten vil imidlertid antagelig være lavere enn 10 % av den totale innvirkningen.</a:t>
            </a:r>
          </a:p>
          <a:p>
            <a:endParaRPr lang="fi-FI" sz="1200" dirty="0">
              <a:latin typeface="Open Sans" panose="020B0606030504020204" pitchFamily="34" charset="0"/>
              <a:ea typeface="Open Sans" panose="020B0606030504020204" pitchFamily="34" charset="0"/>
              <a:cs typeface="Open Sans" panose="020B0606030504020204" pitchFamily="34" charset="0"/>
            </a:endParaRPr>
          </a:p>
          <a:p>
            <a:r>
              <a:rPr lang="nb-NO" sz="1200" dirty="0">
                <a:latin typeface="Open Sans" panose="020B0606030504020204" pitchFamily="34" charset="0"/>
                <a:ea typeface="Open Sans" panose="020B0606030504020204" pitchFamily="34" charset="0"/>
                <a:cs typeface="Open Sans" panose="020B0606030504020204" pitchFamily="34" charset="0"/>
              </a:rPr>
              <a:t>Omtrent 80–97 % av den totale økonomiske effekten vil bli generert av innkommende turister. Scenarioenes verdier for innkommende turisme er relativt konservative. </a:t>
            </a:r>
          </a:p>
          <a:p>
            <a:pPr algn="just">
              <a:lnSpc>
                <a:spcPct val="115000"/>
              </a:lnSpc>
              <a:spcAft>
                <a:spcPts val="0"/>
              </a:spcAft>
            </a:pPr>
            <a:endParaRPr lang="fi-FI"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143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3"/>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LUFTHAVN – DE ØKONOMISKE VIRKNINGENE</a:t>
            </a:r>
          </a:p>
          <a:p>
            <a:r>
              <a:rPr lang="nb-NO" sz="3600" b="1" dirty="0">
                <a:solidFill>
                  <a:schemeClr val="bg1"/>
                </a:solidFill>
                <a:latin typeface="Open Sans Extrabold" charset="0"/>
                <a:ea typeface="Open Sans Extrabold" charset="0"/>
                <a:cs typeface="Open Sans Extrabold" charset="0"/>
              </a:rPr>
              <a:t>Beregningsmetoden</a:t>
            </a:r>
          </a:p>
        </p:txBody>
      </p:sp>
      <p:sp>
        <p:nvSpPr>
          <p:cNvPr id="11" name="Tekstiruutu 10">
            <a:extLst>
              <a:ext uri="{FF2B5EF4-FFF2-40B4-BE49-F238E27FC236}">
                <a16:creationId xmlns:a16="http://schemas.microsoft.com/office/drawing/2014/main" id="{E8CA5CF5-C0FE-7D43-8987-DEC408529BD2}"/>
              </a:ext>
            </a:extLst>
          </p:cNvPr>
          <p:cNvSpPr txBox="1"/>
          <p:nvPr/>
        </p:nvSpPr>
        <p:spPr>
          <a:xfrm>
            <a:off x="644685" y="1519296"/>
            <a:ext cx="7863211" cy="6801862"/>
          </a:xfrm>
          <a:prstGeom prst="rect">
            <a:avLst/>
          </a:prstGeom>
          <a:noFill/>
        </p:spPr>
        <p:txBody>
          <a:bodyPr wrap="square" numCol="2" spcCol="144000" rtlCol="0">
            <a:spAutoFit/>
          </a:bodyPr>
          <a:lstStyle/>
          <a:p>
            <a:pPr>
              <a:spcAft>
                <a:spcPts val="0"/>
              </a:spcAft>
            </a:pPr>
            <a:r>
              <a:rPr lang="nb-NO" b="1" dirty="0">
                <a:solidFill>
                  <a:srgbClr val="373839"/>
                </a:solidFill>
                <a:latin typeface="Open Sans" panose="020B0606030504020204" pitchFamily="34" charset="0"/>
                <a:ea typeface="Open Sans" panose="020B0606030504020204" pitchFamily="34" charset="0"/>
                <a:cs typeface="Open Sans" panose="020B0606030504020204" pitchFamily="34" charset="0"/>
              </a:rPr>
              <a:t>Inkluderte og ekskluderte virkninger </a:t>
            </a:r>
          </a:p>
          <a:p>
            <a:pPr>
              <a:spcAft>
                <a:spcPts val="0"/>
              </a:spcAft>
            </a:pPr>
            <a:endParaRPr lang="fi-FI" b="1" dirty="0">
              <a:solidFill>
                <a:srgbClr val="373839"/>
              </a:solidFill>
              <a:latin typeface="Open Sans" panose="020B0606030504020204" pitchFamily="34" charset="0"/>
              <a:ea typeface="Open Sans" panose="020B0606030504020204" pitchFamily="34" charset="0"/>
              <a:cs typeface="Open Sans" panose="020B0606030504020204" pitchFamily="34" charset="0"/>
            </a:endParaRPr>
          </a:p>
          <a:p>
            <a:pPr lvl="0"/>
            <a:r>
              <a:rPr lang="nb-NO" sz="800" dirty="0">
                <a:solidFill>
                  <a:srgbClr val="373839"/>
                </a:solidFill>
                <a:latin typeface="Open Sans" panose="020B0606030504020204" pitchFamily="34" charset="0"/>
                <a:ea typeface="Open Sans" panose="020B0606030504020204" pitchFamily="34" charset="0"/>
                <a:cs typeface="Open Sans" panose="020B0606030504020204" pitchFamily="34" charset="0"/>
              </a:rPr>
              <a:t>Betydelige direkte, indirekte, induserte og katalytiske virkninger på Kautokeino-regionens økonomi er inkludert i beregningen.</a:t>
            </a:r>
          </a:p>
          <a:p>
            <a:pPr lvl="0"/>
            <a:endParaRPr lang="fi-FI" sz="800" dirty="0">
              <a:solidFill>
                <a:srgbClr val="373839"/>
              </a:solidFill>
              <a:latin typeface="Open Sans" panose="020B0606030504020204" pitchFamily="34" charset="0"/>
              <a:ea typeface="Open Sans" panose="020B0606030504020204" pitchFamily="34" charset="0"/>
              <a:cs typeface="Open Sans" panose="020B0606030504020204" pitchFamily="34" charset="0"/>
            </a:endParaRPr>
          </a:p>
          <a:p>
            <a:pPr lvl="0"/>
            <a:r>
              <a:rPr lang="nb-NO" sz="800" i="1" dirty="0">
                <a:solidFill>
                  <a:srgbClr val="373839"/>
                </a:solidFill>
                <a:latin typeface="Open Sans" panose="020B0606030504020204" pitchFamily="34" charset="0"/>
                <a:ea typeface="Open Sans" panose="020B0606030504020204" pitchFamily="34" charset="0"/>
                <a:cs typeface="Open Sans" panose="020B0606030504020204" pitchFamily="34" charset="0"/>
              </a:rPr>
              <a:t>Følgende virkninger er inkludert:</a:t>
            </a:r>
          </a:p>
          <a:p>
            <a:pPr lvl="0"/>
            <a:endParaRPr lang="en-US" sz="800" dirty="0">
              <a:solidFill>
                <a:srgbClr val="373839"/>
              </a:solidFill>
              <a:latin typeface="Open Sans" panose="020B0606030504020204" pitchFamily="34" charset="0"/>
              <a:ea typeface="Open Sans" panose="020B0606030504020204" pitchFamily="34" charset="0"/>
              <a:cs typeface="Open Sans"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Direkte: </a:t>
            </a:r>
            <a:r>
              <a:rPr lang="nb-NO" sz="800" dirty="0">
                <a:latin typeface="Open Sans" panose="020B0606030504020204" pitchFamily="34" charset="0"/>
                <a:ea typeface="Open Sans" panose="020B0606030504020204" pitchFamily="34" charset="0"/>
                <a:cs typeface="Open Sans" panose="020B0606030504020204" pitchFamily="34" charset="0"/>
              </a:rPr>
              <a:t>flyplassavgifter, avgifter for bakketjenester, gebyrer; flykontroll (innflyvning, landing, avgang og bevegelser på bakken) og sikkerhet på flyplassen.</a:t>
            </a: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Indirekte: </a:t>
            </a:r>
            <a:r>
              <a:rPr lang="nb-NO" sz="800" dirty="0">
                <a:latin typeface="Open Sans" panose="020B0606030504020204" pitchFamily="34" charset="0"/>
                <a:ea typeface="Open Sans Semibold" panose="020B0606030504020204" pitchFamily="34" charset="0"/>
                <a:cs typeface="Open Sans Semibold" panose="020B0606030504020204" pitchFamily="34" charset="0"/>
              </a:rPr>
              <a:t>underl</a:t>
            </a:r>
            <a:r>
              <a:rPr lang="nb-NO" sz="800" dirty="0">
                <a:latin typeface="Open Sans" panose="020B0606030504020204" pitchFamily="34" charset="0"/>
                <a:ea typeface="Open Sans" panose="020B0606030504020204" pitchFamily="34" charset="0"/>
                <a:cs typeface="Open Sans" panose="020B0606030504020204" pitchFamily="34" charset="0"/>
              </a:rPr>
              <a:t>everandører av drivstoff, mat og drikke, byggingsarbeid tilknyttet flyplassen, brøyting, oppvarming, strøm, vann og kloakk. </a:t>
            </a: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Induserte: </a:t>
            </a:r>
            <a:r>
              <a:rPr lang="nb-NO" sz="800" dirty="0">
                <a:latin typeface="Open Sans" panose="020B0606030504020204" pitchFamily="34" charset="0"/>
                <a:ea typeface="Open Sans" panose="020B0606030504020204" pitchFamily="34" charset="0"/>
                <a:cs typeface="Open Sans" panose="020B0606030504020204" pitchFamily="34" charset="0"/>
              </a:rPr>
              <a:t>Mat og drikke, fritidsaktiviteter, bakketransport, klær og husholdningsvarer, oppussing av hjemmet, barnepass og helsetjenester.</a:t>
            </a: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Katalytiske: </a:t>
            </a:r>
            <a:r>
              <a:rPr lang="nb-NO" sz="800" dirty="0">
                <a:latin typeface="Open Sans" panose="020B0606030504020204" pitchFamily="34" charset="0"/>
                <a:ea typeface="Open Sans" panose="020B0606030504020204" pitchFamily="34" charset="0"/>
                <a:cs typeface="Open Sans" panose="020B0606030504020204" pitchFamily="34" charset="0"/>
              </a:rPr>
              <a:t>Turisme.</a:t>
            </a:r>
          </a:p>
          <a:p>
            <a:pPr lvl="0"/>
            <a:endParaRPr lang="en-US" sz="800" dirty="0">
              <a:solidFill>
                <a:srgbClr val="373839"/>
              </a:solidFill>
              <a:latin typeface="Open Sans" panose="020B0606030504020204" pitchFamily="34" charset="0"/>
              <a:ea typeface="Open Sans" panose="020B0606030504020204" pitchFamily="34" charset="0"/>
              <a:cs typeface="Open Sans" panose="020B0606030504020204" pitchFamily="34" charset="0"/>
            </a:endParaRPr>
          </a:p>
          <a:p>
            <a:pPr lvl="0"/>
            <a:endParaRPr lang="fi-FI" sz="800" dirty="0">
              <a:solidFill>
                <a:srgbClr val="373839"/>
              </a:solidFill>
              <a:latin typeface="Open Sans" panose="020B0606030504020204" pitchFamily="34" charset="0"/>
              <a:ea typeface="Open Sans" panose="020B0606030504020204" pitchFamily="34" charset="0"/>
              <a:cs typeface="Open Sans" panose="020B0606030504020204" pitchFamily="34" charset="0"/>
            </a:endParaRPr>
          </a:p>
          <a:p>
            <a:pPr lvl="0"/>
            <a:r>
              <a:rPr lang="nb-NO" sz="800" i="1" dirty="0">
                <a:solidFill>
                  <a:srgbClr val="373839"/>
                </a:solidFill>
                <a:latin typeface="Open Sans" panose="020B0606030504020204" pitchFamily="34" charset="0"/>
                <a:ea typeface="Open Sans" panose="020B0606030504020204" pitchFamily="34" charset="0"/>
                <a:cs typeface="Open Sans" panose="020B0606030504020204" pitchFamily="34" charset="0"/>
              </a:rPr>
              <a:t>Følgende virkninger og kundegrupper er ikke inkludert i beregningen:</a:t>
            </a:r>
          </a:p>
          <a:p>
            <a:pPr lvl="0"/>
            <a:endParaRPr lang="fi-FI" sz="800" dirty="0">
              <a:solidFill>
                <a:srgbClr val="373839"/>
              </a:solidFill>
              <a:latin typeface="Open Sans" panose="020B0606030504020204" pitchFamily="34" charset="0"/>
              <a:ea typeface="Open Sans" panose="020B0606030504020204" pitchFamily="34" charset="0"/>
              <a:cs typeface="Open Sans"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Direkte: </a:t>
            </a:r>
            <a:r>
              <a:rPr lang="nb-NO" sz="800" dirty="0">
                <a:latin typeface="Open Sans" panose="020B0606030504020204" pitchFamily="34" charset="0"/>
                <a:ea typeface="Open Sans" panose="020B0606030504020204" pitchFamily="34" charset="0"/>
                <a:cs typeface="Open Sans" panose="020B0606030504020204" pitchFamily="34" charset="0"/>
              </a:rPr>
              <a:t>catering, drivstofforsyning, vedlikehold av fly, leverandører av flydeler, frakttjenester, varehandel, leieinntekt, lovpålagte funksjoner (immigrasjon og toll), luftnavigasjon (underveis), generell luftfart og konsekvenser for flyselskapene.</a:t>
            </a:r>
          </a:p>
          <a:p>
            <a:r>
              <a:rPr lang="nb-NO" sz="800" dirty="0">
                <a:latin typeface="Open Sans" panose="020B0606030504020204" pitchFamily="34" charset="0"/>
                <a:ea typeface="Open Sans" panose="020B0606030504020204" pitchFamily="34" charset="0"/>
                <a:cs typeface="Open Sans" panose="020B0606030504020204" pitchFamily="34" charset="0"/>
              </a:rPr>
              <a:t>Følgende kategorier vil antagelig ikke ha innvirkning på Kautokeinos økonomi og er ikke tatt med i beregningen: vedlikehold av fly, leverandører av flydeler, frakttjenester, lovpålagte funksjoner (immigrasjon og toll), luftnavigasjon (underveis) og konsekvenser for flyselskapene.</a:t>
            </a:r>
          </a:p>
          <a:p>
            <a:r>
              <a:rPr lang="nb-NO" sz="800" dirty="0">
                <a:latin typeface="Open Sans" panose="020B0606030504020204" pitchFamily="34" charset="0"/>
                <a:ea typeface="Open Sans" panose="020B0606030504020204" pitchFamily="34" charset="0"/>
                <a:cs typeface="Open Sans" panose="020B0606030504020204" pitchFamily="34" charset="0"/>
              </a:rPr>
              <a:t>På grunn av forskjeller i driftsmodeller er følgende kategorier ikke inkludert i beregningen: catering, påfylling av drivstoff internt, generell luftfart og varehandel. Konsekvensene av kommersielle aktiviteter kan være relativt store.</a:t>
            </a: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Indirekte: </a:t>
            </a:r>
            <a:r>
              <a:rPr lang="nb-NO" sz="800" dirty="0">
                <a:latin typeface="Open Sans" panose="020B0606030504020204" pitchFamily="34" charset="0"/>
              </a:rPr>
              <a:t>produksjon (datamaskin, elektronikk, og handelsvarer), virksomhetstjenester (kundesentre, regnskapsførere, advokater, banker og programvare), leverandører av catering ombord og reisebyråer </a:t>
            </a:r>
            <a:r>
              <a:rPr lang="nb-NO" sz="800" dirty="0">
                <a:latin typeface="Open Sans" panose="020B0606030504020204" pitchFamily="34" charset="0"/>
                <a:ea typeface="Open Sans" panose="020B0606030504020204" pitchFamily="34" charset="0"/>
                <a:cs typeface="Open Sans" panose="020B0606030504020204" pitchFamily="34" charset="0"/>
              </a:rPr>
              <a:t>som selger flyturer.</a:t>
            </a: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endParaRPr lang="fi-FI" sz="800" dirty="0">
              <a:latin typeface="Open Sans" panose="020B0606030504020204" pitchFamily="34" charset="0"/>
              <a:ea typeface="Open Sans" panose="020B0606030504020204" pitchFamily="34" charset="0"/>
              <a:cs typeface="Open Sans" panose="020B0606030504020204" pitchFamily="34" charset="0"/>
            </a:endParaRPr>
          </a:p>
          <a:p>
            <a:endParaRPr lang="fi-FI" sz="800" dirty="0">
              <a:latin typeface="Open Sans" panose="020B0606030504020204" pitchFamily="34" charset="0"/>
              <a:ea typeface="Open Sans" panose="020B0606030504020204" pitchFamily="34" charset="0"/>
              <a:cs typeface="Open Sans" panose="020B0606030504020204" pitchFamily="34" charset="0"/>
            </a:endParaRPr>
          </a:p>
          <a:p>
            <a:r>
              <a:rPr lang="nb-NO" sz="800" dirty="0">
                <a:latin typeface="Open Sans" panose="020B0606030504020204" pitchFamily="34" charset="0"/>
                <a:ea typeface="Open Sans" panose="020B0606030504020204" pitchFamily="34" charset="0"/>
                <a:cs typeface="Open Sans" panose="020B0606030504020204" pitchFamily="34" charset="0"/>
              </a:rPr>
              <a:t>Følgende kategorier vil antagelig ikke ha innvirkning på Kautokeinos økonomi og er ikke tatt med i beregningen: produksjon (datamaskin, elektronikk, og handelsvarer), virksomhetstjenester (kundesentre, regnskapsførere, advokater, banker og programvare) og reisebyråer som selger flyturer.</a:t>
            </a: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r>
              <a:rPr lang="nb-NO" sz="800" dirty="0">
                <a:latin typeface="Open Sans" panose="020B0606030504020204" pitchFamily="34" charset="0"/>
                <a:ea typeface="Open Sans" panose="020B0606030504020204" pitchFamily="34" charset="0"/>
                <a:cs typeface="Open Sans" panose="020B0606030504020204" pitchFamily="34" charset="0"/>
              </a:rPr>
              <a:t>Følgende kategori er ikke med i fordi det er for mye usikkerhet knyttet til vurderingen f.eks. på grunn av forskjeller i driftsmodeller: leverandører av catering ombord. Virkningen ville vært ubetydelig.</a:t>
            </a: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Katalytiske</a:t>
            </a:r>
            <a:r>
              <a:rPr lang="nb-NO" sz="800" dirty="0">
                <a:latin typeface="Open Sans" panose="020B0606030504020204" pitchFamily="34" charset="0"/>
              </a:rPr>
              <a:t>: bakketransport, handel, investeringer og arbeidskraft, produktivitet/ markedseffisiens og konsumentvelferd.</a:t>
            </a:r>
          </a:p>
          <a:p>
            <a:r>
              <a:rPr lang="nb-NO" sz="800" dirty="0">
                <a:latin typeface="Open Sans" panose="020B0606030504020204" pitchFamily="34" charset="0"/>
              </a:rPr>
              <a:t>Disse kategoriene er ikke med i beregningen </a:t>
            </a:r>
            <a:r>
              <a:rPr lang="nb-NO" sz="800" dirty="0">
                <a:latin typeface="Open Sans" panose="020B0606030504020204" pitchFamily="34" charset="0"/>
                <a:ea typeface="Open Sans" panose="020B0606030504020204" pitchFamily="34" charset="0"/>
                <a:cs typeface="Open Sans" panose="020B0606030504020204" pitchFamily="34" charset="0"/>
              </a:rPr>
              <a:t>fordi det er for mye usikkerhet knyttet til vurderingen. Virkningen kan være betydelig.</a:t>
            </a:r>
          </a:p>
          <a:p>
            <a:endParaRPr lang="fi-FI" sz="800" dirty="0">
              <a:latin typeface="Open Sans" panose="020B0606030504020204" pitchFamily="34" charset="0"/>
              <a:ea typeface="Open Sans" panose="020B0606030504020204" pitchFamily="34" charset="0"/>
              <a:cs typeface="Open Sans"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Skatteinntekter: </a:t>
            </a:r>
            <a:r>
              <a:rPr lang="nb-NO" sz="800" dirty="0">
                <a:latin typeface="Open Sans" panose="020B0606030504020204" pitchFamily="34" charset="0"/>
                <a:ea typeface="Open Sans" panose="020B0606030504020204" pitchFamily="34" charset="0"/>
                <a:cs typeface="Open Sans" panose="020B0606030504020204" pitchFamily="34" charset="0"/>
              </a:rPr>
              <a:t>En lufthavn vil generere skatteinntekter for kommunen og staten. Avhengig av hvilket scenario en ser på, vil skatteinntektene være hundre tusenvis av kroner årlig. Skatteinntektene ville vært betydelig høyere, hvis reiselivet var en helårsvirksomhet og arbeidskraft ble ansatt på fulltid. På Enontekiö lufthavn er kommunens skatteinntekt 36 000 euro årlig og statens skatteinntekt 12 000 euro årlig (i løpet av charterflyene over jul). Den økonomiske skatteeffekten vil i sum være ubetydelig, men den kan være en betydelig faktor for kommunens beslutninger.</a:t>
            </a:r>
          </a:p>
          <a:p>
            <a:endParaRPr lang="en-US" sz="8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Utgående turisme:</a:t>
            </a:r>
            <a:r>
              <a:rPr lang="nb-NO" sz="800" dirty="0"/>
              <a:t> </a:t>
            </a:r>
            <a:r>
              <a:rPr lang="nb-NO" sz="800" dirty="0">
                <a:latin typeface="Open Sans" panose="020B0606030504020204" pitchFamily="34" charset="0"/>
              </a:rPr>
              <a:t>ikke inkludert i beregningen. Passasjertallet </a:t>
            </a:r>
            <a:r>
              <a:rPr lang="nb-NO" sz="800" dirty="0">
                <a:latin typeface="Open Sans" panose="020B0606030504020204" pitchFamily="34" charset="0"/>
                <a:ea typeface="Open Sans" panose="020B0606030504020204" pitchFamily="34" charset="0"/>
                <a:cs typeface="Open Sans" panose="020B0606030504020204" pitchFamily="34" charset="0"/>
              </a:rPr>
              <a:t>kan være betydelig, men innvirkningen på økonomien er ubetydelig. Denne kundegruppen er ikke tatt med i beregningen fordi det er for mye usikkerhet forbundet med vurderingen.</a:t>
            </a:r>
          </a:p>
          <a:p>
            <a:endParaRPr lang="en-US" sz="8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Besøk av venner og familie: </a:t>
            </a:r>
            <a:r>
              <a:rPr lang="nb-NO" sz="800" dirty="0">
                <a:latin typeface="Open Sans" panose="020B0606030504020204" pitchFamily="34" charset="0"/>
                <a:ea typeface="Open Sans" panose="020B0606030504020204" pitchFamily="34" charset="0"/>
                <a:cs typeface="Open Sans" panose="020B0606030504020204" pitchFamily="34" charset="0"/>
              </a:rPr>
              <a:t>ikke inkludert i beregningen. Passasjertallet kan være betydelig, men innvirkningen på økonomien er ubetydelig. Denne kundegruppen er ikke tatt med i beregningen fordi det er for mye usikkerhet forbundet med vurderingen.</a:t>
            </a:r>
          </a:p>
          <a:p>
            <a:endParaRPr lang="en-US" sz="800" b="1" dirty="0">
              <a:latin typeface="Open Sans Semibold" panose="020B0606030504020204" pitchFamily="34" charset="0"/>
              <a:ea typeface="Open Sans Semibold" panose="020B0606030504020204" pitchFamily="34" charset="0"/>
              <a:cs typeface="Open Sans Semibold" panose="020B0606030504020204" pitchFamily="34" charset="0"/>
            </a:endParaRPr>
          </a:p>
          <a:p>
            <a:r>
              <a:rPr lang="nb-NO" sz="800" b="1" dirty="0">
                <a:latin typeface="Open Sans Semibold" panose="020B0606030504020204" pitchFamily="34" charset="0"/>
                <a:ea typeface="Open Sans Semibold" panose="020B0606030504020204" pitchFamily="34" charset="0"/>
                <a:cs typeface="Open Sans Semibold" panose="020B0606030504020204" pitchFamily="34" charset="0"/>
              </a:rPr>
              <a:t>Helsereiser: </a:t>
            </a:r>
            <a:r>
              <a:rPr lang="nb-NO" sz="800" dirty="0">
                <a:latin typeface="Open Sans" panose="020B0606030504020204" pitchFamily="34" charset="0"/>
                <a:ea typeface="Open Sans" panose="020B0606030504020204" pitchFamily="34" charset="0"/>
                <a:cs typeface="Open Sans" panose="020B0606030504020204" pitchFamily="34" charset="0"/>
              </a:rPr>
              <a:t>ikke inkludert i beregningen. Passasjertall og økonomisk innvirkning ville vært ubetydelig.</a:t>
            </a:r>
          </a:p>
          <a:p>
            <a:pPr>
              <a:spcAft>
                <a:spcPts val="0"/>
              </a:spcAft>
            </a:pPr>
            <a:endParaRPr lang="fi-FI" sz="9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0"/>
              </a:spcAft>
            </a:pPr>
            <a:endParaRPr lang="fi-FI"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261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AADE824B-167C-2E46-9102-C5C178DDF11A}"/>
              </a:ext>
            </a:extLst>
          </p:cNvPr>
          <p:cNvSpPr/>
          <p:nvPr/>
        </p:nvSpPr>
        <p:spPr>
          <a:xfrm>
            <a:off x="0" y="3163430"/>
            <a:ext cx="8820150" cy="3694570"/>
          </a:xfrm>
          <a:prstGeom prst="rect">
            <a:avLst/>
          </a:prstGeom>
          <a:solidFill>
            <a:srgbClr val="FEE1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a:extLst>
              <a:ext uri="{FF2B5EF4-FFF2-40B4-BE49-F238E27FC236}">
                <a16:creationId xmlns:a16="http://schemas.microsoft.com/office/drawing/2014/main" id="{3154746A-969B-8246-8C81-B57C8F74F848}"/>
              </a:ext>
            </a:extLst>
          </p:cNvPr>
          <p:cNvSpPr/>
          <p:nvPr/>
        </p:nvSpPr>
        <p:spPr>
          <a:xfrm>
            <a:off x="0" y="0"/>
            <a:ext cx="8820150" cy="1388046"/>
          </a:xfrm>
          <a:prstGeom prst="rect">
            <a:avLst/>
          </a:prstGeom>
          <a:solidFill>
            <a:srgbClr val="FEE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0" y="310107"/>
            <a:ext cx="8851317" cy="861774"/>
          </a:xfrm>
          <a:prstGeom prst="rect">
            <a:avLst/>
          </a:prstGeom>
        </p:spPr>
        <p:txBody>
          <a:bodyPr wrap="square">
            <a:spAutoFit/>
          </a:bodyPr>
          <a:lstStyle/>
          <a:p>
            <a:pPr algn="ctr"/>
            <a:r>
              <a:rPr lang="nb-NO" sz="1400" b="1" dirty="0">
                <a:latin typeface="Open Sans Extrabold" charset="0"/>
                <a:ea typeface="Open Sans Extrabold" charset="0"/>
                <a:cs typeface="Open Sans Extrabold" charset="0"/>
              </a:rPr>
              <a:t>KAUTOKEINO FLYPLASS – DE ØKONOMISKE VIRKNINGENE</a:t>
            </a:r>
          </a:p>
          <a:p>
            <a:pPr algn="ctr"/>
            <a:r>
              <a:rPr lang="nb-NO" sz="3600" b="1" dirty="0">
                <a:latin typeface="Open Sans Extrabold" charset="0"/>
                <a:ea typeface="Open Sans Extrabold" charset="0"/>
                <a:cs typeface="Open Sans Extrabold" charset="0"/>
              </a:rPr>
              <a:t>SCENARIO: MODERAT</a:t>
            </a:r>
          </a:p>
        </p:txBody>
      </p:sp>
      <p:sp>
        <p:nvSpPr>
          <p:cNvPr id="9" name="TextBox 4">
            <a:extLst>
              <a:ext uri="{FF2B5EF4-FFF2-40B4-BE49-F238E27FC236}">
                <a16:creationId xmlns:a16="http://schemas.microsoft.com/office/drawing/2014/main" id="{3C9C2477-1E24-FF4F-8D92-1A484B434943}"/>
              </a:ext>
            </a:extLst>
          </p:cNvPr>
          <p:cNvSpPr txBox="1"/>
          <p:nvPr/>
        </p:nvSpPr>
        <p:spPr>
          <a:xfrm>
            <a:off x="0" y="1032818"/>
            <a:ext cx="8851317" cy="276999"/>
          </a:xfrm>
          <a:prstGeom prst="rect">
            <a:avLst/>
          </a:prstGeom>
          <a:noFill/>
        </p:spPr>
        <p:txBody>
          <a:bodyPr wrap="square" rtlCol="0" anchor="b">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Konservativt estimat for turistreiser og nåværende nivå av forretningsreisende</a:t>
            </a:r>
          </a:p>
        </p:txBody>
      </p:sp>
      <p:pic>
        <p:nvPicPr>
          <p:cNvPr id="3" name="Kuva 2">
            <a:extLst>
              <a:ext uri="{FF2B5EF4-FFF2-40B4-BE49-F238E27FC236}">
                <a16:creationId xmlns:a16="http://schemas.microsoft.com/office/drawing/2014/main" id="{54F80CE1-FE7B-1F4D-A08F-1E6E47E3EFAC}"/>
              </a:ext>
            </a:extLst>
          </p:cNvPr>
          <p:cNvPicPr>
            <a:picLocks noChangeAspect="1"/>
          </p:cNvPicPr>
          <p:nvPr/>
        </p:nvPicPr>
        <p:blipFill>
          <a:blip r:embed="rId3"/>
          <a:stretch>
            <a:fillRect/>
          </a:stretch>
        </p:blipFill>
        <p:spPr>
          <a:xfrm>
            <a:off x="0" y="1481988"/>
            <a:ext cx="9144000" cy="1587500"/>
          </a:xfrm>
          <a:prstGeom prst="rect">
            <a:avLst/>
          </a:prstGeom>
        </p:spPr>
      </p:pic>
      <p:sp>
        <p:nvSpPr>
          <p:cNvPr id="10" name="Rectangle 7">
            <a:extLst>
              <a:ext uri="{FF2B5EF4-FFF2-40B4-BE49-F238E27FC236}">
                <a16:creationId xmlns:a16="http://schemas.microsoft.com/office/drawing/2014/main" id="{71BB2B85-C4F3-624D-898D-360B120BB74C}"/>
              </a:ext>
            </a:extLst>
          </p:cNvPr>
          <p:cNvSpPr/>
          <p:nvPr/>
        </p:nvSpPr>
        <p:spPr>
          <a:xfrm>
            <a:off x="1777979" y="1617694"/>
            <a:ext cx="5295360"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36 MILLIONER KRONER</a:t>
            </a:r>
          </a:p>
        </p:txBody>
      </p:sp>
      <p:sp>
        <p:nvSpPr>
          <p:cNvPr id="12" name="Rectangle 8">
            <a:extLst>
              <a:ext uri="{FF2B5EF4-FFF2-40B4-BE49-F238E27FC236}">
                <a16:creationId xmlns:a16="http://schemas.microsoft.com/office/drawing/2014/main" id="{F1E7FE56-5030-714A-A638-1EB0E1F1585C}"/>
              </a:ext>
            </a:extLst>
          </p:cNvPr>
          <p:cNvSpPr/>
          <p:nvPr/>
        </p:nvSpPr>
        <p:spPr>
          <a:xfrm>
            <a:off x="3313013" y="2316148"/>
            <a:ext cx="2225289"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200 ARBEIDSPLASSER</a:t>
            </a:r>
          </a:p>
        </p:txBody>
      </p:sp>
      <p:sp>
        <p:nvSpPr>
          <p:cNvPr id="13" name="Rectangle 3">
            <a:extLst>
              <a:ext uri="{FF2B5EF4-FFF2-40B4-BE49-F238E27FC236}">
                <a16:creationId xmlns:a16="http://schemas.microsoft.com/office/drawing/2014/main" id="{18404AA6-3293-BE4F-AF51-6CC73D3A4C23}"/>
              </a:ext>
            </a:extLst>
          </p:cNvPr>
          <p:cNvSpPr/>
          <p:nvPr/>
        </p:nvSpPr>
        <p:spPr>
          <a:xfrm>
            <a:off x="454519" y="3429000"/>
            <a:ext cx="4249049" cy="2646878"/>
          </a:xfrm>
          <a:prstGeom prst="rect">
            <a:avLst/>
          </a:prstGeom>
        </p:spPr>
        <p:txBody>
          <a:bodyPr wrap="square">
            <a:spAutoFit/>
          </a:bodyPr>
          <a:lstStyle/>
          <a:p>
            <a:r>
              <a:rPr lang="nb-NO" sz="1000" dirty="0">
                <a:latin typeface="Open Sans" panose="020B0606030504020204" pitchFamily="34" charset="0"/>
                <a:ea typeface="Open Sans" panose="020B0606030504020204" pitchFamily="34" charset="0"/>
                <a:cs typeface="Open Sans" panose="020B0606030504020204" pitchFamily="34" charset="0"/>
              </a:rPr>
              <a:t>FØLGENDE FORUTSETNINGER ER TATT I DETTE SCENARIOET</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Forretningsreiser</a:t>
            </a:r>
          </a:p>
          <a:p>
            <a:r>
              <a:rPr lang="nb-NO" sz="1000" dirty="0">
                <a:latin typeface="Open Sans" panose="020B0606030504020204" pitchFamily="34" charset="0"/>
                <a:ea typeface="Open Sans" panose="020B0606030504020204" pitchFamily="34" charset="0"/>
                <a:cs typeface="Open Sans" panose="020B0606030504020204" pitchFamily="34" charset="0"/>
              </a:rPr>
              <a:t>Nåværende passasjertall via Alta lufthavn av høgskolens </a:t>
            </a:r>
          </a:p>
          <a:p>
            <a:r>
              <a:rPr lang="nb-NO" sz="1000" dirty="0">
                <a:latin typeface="Open Sans" panose="020B0606030504020204" pitchFamily="34" charset="0"/>
                <a:ea typeface="Open Sans" panose="020B0606030504020204" pitchFamily="34" charset="0"/>
                <a:cs typeface="Open Sans" panose="020B0606030504020204" pitchFamily="34" charset="0"/>
              </a:rPr>
              <a:t>og kommunens ansatte og besøkende.</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for innkommende besøkende til høgskolen: </a:t>
            </a:r>
            <a:r>
              <a:rPr lang="nb-NO" sz="1000" b="1" dirty="0">
                <a:latin typeface="Open Sans" panose="020B0606030504020204" pitchFamily="34" charset="0"/>
                <a:ea typeface="Open Sans" panose="020B0606030504020204" pitchFamily="34" charset="0"/>
                <a:cs typeface="Open Sans" panose="020B0606030504020204" pitchFamily="34" charset="0"/>
              </a:rPr>
              <a:t>2,5 dager</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Turisme</a:t>
            </a:r>
          </a:p>
          <a:p>
            <a:r>
              <a:rPr lang="nb-NO" sz="1000" b="1" dirty="0">
                <a:latin typeface="Open Sans" panose="020B0606030504020204" pitchFamily="34" charset="0"/>
                <a:ea typeface="Open Sans" panose="020B0606030504020204" pitchFamily="34" charset="0"/>
                <a:cs typeface="Open Sans" panose="020B0606030504020204" pitchFamily="34" charset="0"/>
              </a:rPr>
              <a:t>Innkommende turisme</a:t>
            </a:r>
          </a:p>
          <a:p>
            <a:r>
              <a:rPr lang="nb-NO" sz="1000" dirty="0">
                <a:latin typeface="Open Sans" panose="020B0606030504020204" pitchFamily="34" charset="0"/>
                <a:ea typeface="Open Sans" panose="020B0606030504020204" pitchFamily="34" charset="0"/>
                <a:cs typeface="Open Sans" panose="020B0606030504020204" pitchFamily="34" charset="0"/>
              </a:rPr>
              <a:t>Beleggsprosent for sengeplasser i Kautokeino kommune: </a:t>
            </a:r>
            <a:r>
              <a:rPr lang="nb-NO" sz="1000" b="1" dirty="0">
                <a:latin typeface="Open Sans" panose="020B0606030504020204" pitchFamily="34" charset="0"/>
                <a:ea typeface="Open Sans" panose="020B0606030504020204" pitchFamily="34" charset="0"/>
                <a:cs typeface="Open Sans" panose="020B0606030504020204" pitchFamily="34" charset="0"/>
              </a:rPr>
              <a:t>40 %</a:t>
            </a:r>
          </a:p>
          <a:p>
            <a:r>
              <a:rPr lang="nb-NO" sz="1000" dirty="0">
                <a:latin typeface="Open Sans" panose="020B0606030504020204" pitchFamily="34" charset="0"/>
                <a:ea typeface="Open Sans" panose="020B0606030504020204" pitchFamily="34" charset="0"/>
                <a:cs typeface="Open Sans" panose="020B0606030504020204" pitchFamily="34" charset="0"/>
              </a:rPr>
              <a:t>Ingen ytterligere investeringer i sengekapasitet.</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a:t>
            </a:r>
            <a:r>
              <a:rPr lang="nb-NO" sz="1000" b="1" dirty="0">
                <a:latin typeface="Open Sans" panose="020B0606030504020204" pitchFamily="34" charset="0"/>
                <a:ea typeface="Open Sans" panose="020B0606030504020204" pitchFamily="34" charset="0"/>
                <a:cs typeface="Open Sans" panose="020B0606030504020204" pitchFamily="34" charset="0"/>
              </a:rPr>
              <a:t>1,5 dager.</a:t>
            </a:r>
          </a:p>
          <a:p>
            <a:r>
              <a:rPr lang="nb-NO" sz="1000" dirty="0">
                <a:latin typeface="Open Sans" panose="020B0606030504020204" pitchFamily="34" charset="0"/>
                <a:ea typeface="Open Sans" panose="020B0606030504020204" pitchFamily="34" charset="0"/>
                <a:cs typeface="Open Sans" panose="020B0606030504020204" pitchFamily="34" charset="0"/>
              </a:rPr>
              <a:t>Andel av turister som ankommer via Kautokeino lufthavn: </a:t>
            </a:r>
            <a:r>
              <a:rPr lang="nb-NO" sz="1000" b="1" dirty="0">
                <a:latin typeface="Open Sans" panose="020B0606030504020204" pitchFamily="34" charset="0"/>
                <a:ea typeface="Open Sans" panose="020B0606030504020204" pitchFamily="34" charset="0"/>
                <a:cs typeface="Open Sans" panose="020B0606030504020204" pitchFamily="34" charset="0"/>
              </a:rPr>
              <a:t>25 %</a:t>
            </a:r>
          </a:p>
          <a:p>
            <a:r>
              <a:rPr lang="nb-NO" sz="1000" dirty="0">
                <a:latin typeface="Open Sans" panose="020B0606030504020204" pitchFamily="34" charset="0"/>
                <a:ea typeface="Open Sans" panose="020B0606030504020204" pitchFamily="34" charset="0"/>
                <a:cs typeface="Open Sans" panose="020B0606030504020204" pitchFamily="34" charset="0"/>
              </a:rPr>
              <a:t>Døgnforbruk: </a:t>
            </a:r>
            <a:r>
              <a:rPr lang="nb-NO" sz="1000" b="1" dirty="0">
                <a:latin typeface="Open Sans" panose="020B0606030504020204" pitchFamily="34" charset="0"/>
                <a:ea typeface="Open Sans" panose="020B0606030504020204" pitchFamily="34" charset="0"/>
                <a:cs typeface="Open Sans" panose="020B0606030504020204" pitchFamily="34" charset="0"/>
              </a:rPr>
              <a:t>2000 kroner</a:t>
            </a:r>
          </a:p>
        </p:txBody>
      </p:sp>
      <p:pic>
        <p:nvPicPr>
          <p:cNvPr id="17" name="Kuva 16">
            <a:extLst>
              <a:ext uri="{FF2B5EF4-FFF2-40B4-BE49-F238E27FC236}">
                <a16:creationId xmlns:a16="http://schemas.microsoft.com/office/drawing/2014/main" id="{5ABF08B9-FA92-AD4F-BFFF-953551C9CBF5}"/>
              </a:ext>
            </a:extLst>
          </p:cNvPr>
          <p:cNvPicPr>
            <a:picLocks noChangeAspect="1"/>
          </p:cNvPicPr>
          <p:nvPr/>
        </p:nvPicPr>
        <p:blipFill>
          <a:blip r:embed="rId4"/>
          <a:stretch>
            <a:fillRect/>
          </a:stretch>
        </p:blipFill>
        <p:spPr>
          <a:xfrm>
            <a:off x="5123559" y="3429000"/>
            <a:ext cx="3276600" cy="2108200"/>
          </a:xfrm>
          <a:prstGeom prst="rect">
            <a:avLst/>
          </a:prstGeom>
        </p:spPr>
      </p:pic>
      <p:pic>
        <p:nvPicPr>
          <p:cNvPr id="19" name="Kuva 18">
            <a:extLst>
              <a:ext uri="{FF2B5EF4-FFF2-40B4-BE49-F238E27FC236}">
                <a16:creationId xmlns:a16="http://schemas.microsoft.com/office/drawing/2014/main" id="{11CBFBF4-5EF1-D647-AAFF-C17E17DB9209}"/>
              </a:ext>
            </a:extLst>
          </p:cNvPr>
          <p:cNvPicPr>
            <a:picLocks noChangeAspect="1"/>
          </p:cNvPicPr>
          <p:nvPr/>
        </p:nvPicPr>
        <p:blipFill>
          <a:blip r:embed="rId5"/>
          <a:stretch>
            <a:fillRect/>
          </a:stretch>
        </p:blipFill>
        <p:spPr>
          <a:xfrm>
            <a:off x="5123559" y="5377309"/>
            <a:ext cx="1325294" cy="1089362"/>
          </a:xfrm>
          <a:prstGeom prst="rect">
            <a:avLst/>
          </a:prstGeom>
        </p:spPr>
      </p:pic>
      <p:sp>
        <p:nvSpPr>
          <p:cNvPr id="2" name="Suorakulmio 1">
            <a:extLst>
              <a:ext uri="{FF2B5EF4-FFF2-40B4-BE49-F238E27FC236}">
                <a16:creationId xmlns:a16="http://schemas.microsoft.com/office/drawing/2014/main" id="{51AF25BE-494D-C643-BDE1-0FE1C1C33DE3}"/>
              </a:ext>
            </a:extLst>
          </p:cNvPr>
          <p:cNvSpPr/>
          <p:nvPr/>
        </p:nvSpPr>
        <p:spPr>
          <a:xfrm>
            <a:off x="5123559" y="3497886"/>
            <a:ext cx="3276600" cy="307777"/>
          </a:xfrm>
          <a:prstGeom prst="rect">
            <a:avLst/>
          </a:prstGeom>
        </p:spPr>
        <p:txBody>
          <a:bodyPr wrap="square">
            <a:spAutoFit/>
          </a:bodyPr>
          <a:lstStyle/>
          <a:p>
            <a:pPr algn="ctr"/>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Fordeling av økonomiske konsekvenser:</a:t>
            </a:r>
          </a:p>
        </p:txBody>
      </p:sp>
      <p:sp>
        <p:nvSpPr>
          <p:cNvPr id="5" name="Suorakulmio 4">
            <a:extLst>
              <a:ext uri="{FF2B5EF4-FFF2-40B4-BE49-F238E27FC236}">
                <a16:creationId xmlns:a16="http://schemas.microsoft.com/office/drawing/2014/main" id="{C508025E-2FDE-904E-BB17-7395F1ED85E0}"/>
              </a:ext>
            </a:extLst>
          </p:cNvPr>
          <p:cNvSpPr/>
          <p:nvPr/>
        </p:nvSpPr>
        <p:spPr>
          <a:xfrm>
            <a:off x="5328188" y="3781368"/>
            <a:ext cx="727700"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Direkte</a:t>
            </a:r>
          </a:p>
        </p:txBody>
      </p:sp>
      <p:sp>
        <p:nvSpPr>
          <p:cNvPr id="18" name="Suorakulmio 17">
            <a:extLst>
              <a:ext uri="{FF2B5EF4-FFF2-40B4-BE49-F238E27FC236}">
                <a16:creationId xmlns:a16="http://schemas.microsoft.com/office/drawing/2014/main" id="{72DF0117-996F-4D47-AEBA-2E6B757D573A}"/>
              </a:ext>
            </a:extLst>
          </p:cNvPr>
          <p:cNvSpPr/>
          <p:nvPr/>
        </p:nvSpPr>
        <p:spPr>
          <a:xfrm>
            <a:off x="5328188" y="4051083"/>
            <a:ext cx="886397"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Indirekte</a:t>
            </a:r>
          </a:p>
        </p:txBody>
      </p:sp>
      <p:sp>
        <p:nvSpPr>
          <p:cNvPr id="20" name="Suorakulmio 19">
            <a:extLst>
              <a:ext uri="{FF2B5EF4-FFF2-40B4-BE49-F238E27FC236}">
                <a16:creationId xmlns:a16="http://schemas.microsoft.com/office/drawing/2014/main" id="{332869B7-F3D7-C74D-9496-C9914764E4A0}"/>
              </a:ext>
            </a:extLst>
          </p:cNvPr>
          <p:cNvSpPr/>
          <p:nvPr/>
        </p:nvSpPr>
        <p:spPr>
          <a:xfrm>
            <a:off x="5328188" y="4333955"/>
            <a:ext cx="893578"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Indusert</a:t>
            </a:r>
          </a:p>
        </p:txBody>
      </p:sp>
      <p:sp>
        <p:nvSpPr>
          <p:cNvPr id="21" name="Suorakulmio 20">
            <a:extLst>
              <a:ext uri="{FF2B5EF4-FFF2-40B4-BE49-F238E27FC236}">
                <a16:creationId xmlns:a16="http://schemas.microsoft.com/office/drawing/2014/main" id="{2AD01DDC-0B2C-6440-886B-334C329F3958}"/>
              </a:ext>
            </a:extLst>
          </p:cNvPr>
          <p:cNvSpPr/>
          <p:nvPr/>
        </p:nvSpPr>
        <p:spPr>
          <a:xfrm>
            <a:off x="5328188" y="4590513"/>
            <a:ext cx="978153"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Katalytisk</a:t>
            </a:r>
          </a:p>
        </p:txBody>
      </p:sp>
      <p:sp>
        <p:nvSpPr>
          <p:cNvPr id="22" name="Suorakulmio 21">
            <a:extLst>
              <a:ext uri="{FF2B5EF4-FFF2-40B4-BE49-F238E27FC236}">
                <a16:creationId xmlns:a16="http://schemas.microsoft.com/office/drawing/2014/main" id="{E8BDBFE8-328C-1A4C-B439-4D9615F75C87}"/>
              </a:ext>
            </a:extLst>
          </p:cNvPr>
          <p:cNvSpPr/>
          <p:nvPr/>
        </p:nvSpPr>
        <p:spPr>
          <a:xfrm>
            <a:off x="5328188" y="5057580"/>
            <a:ext cx="1859805"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Passasjertall</a:t>
            </a:r>
          </a:p>
        </p:txBody>
      </p:sp>
      <p:sp>
        <p:nvSpPr>
          <p:cNvPr id="23" name="Suorakulmio 22">
            <a:extLst>
              <a:ext uri="{FF2B5EF4-FFF2-40B4-BE49-F238E27FC236}">
                <a16:creationId xmlns:a16="http://schemas.microsoft.com/office/drawing/2014/main" id="{1FB8B5C6-5F05-0640-A9F0-618EE16FA47D}"/>
              </a:ext>
            </a:extLst>
          </p:cNvPr>
          <p:cNvSpPr/>
          <p:nvPr/>
        </p:nvSpPr>
        <p:spPr>
          <a:xfrm>
            <a:off x="7321446" y="3781368"/>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6 %.</a:t>
            </a:r>
          </a:p>
        </p:txBody>
      </p:sp>
      <p:sp>
        <p:nvSpPr>
          <p:cNvPr id="28" name="Suorakulmio 27">
            <a:extLst>
              <a:ext uri="{FF2B5EF4-FFF2-40B4-BE49-F238E27FC236}">
                <a16:creationId xmlns:a16="http://schemas.microsoft.com/office/drawing/2014/main" id="{4B7C0634-3E63-B045-88C5-EEEC90D451A4}"/>
              </a:ext>
            </a:extLst>
          </p:cNvPr>
          <p:cNvSpPr/>
          <p:nvPr/>
        </p:nvSpPr>
        <p:spPr>
          <a:xfrm>
            <a:off x="7321446" y="4064240"/>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a:t>
            </a:r>
          </a:p>
        </p:txBody>
      </p:sp>
      <p:sp>
        <p:nvSpPr>
          <p:cNvPr id="29" name="Suorakulmio 28">
            <a:extLst>
              <a:ext uri="{FF2B5EF4-FFF2-40B4-BE49-F238E27FC236}">
                <a16:creationId xmlns:a16="http://schemas.microsoft.com/office/drawing/2014/main" id="{28569B02-2FCD-3840-A81B-D24372F543E3}"/>
              </a:ext>
            </a:extLst>
          </p:cNvPr>
          <p:cNvSpPr/>
          <p:nvPr/>
        </p:nvSpPr>
        <p:spPr>
          <a:xfrm>
            <a:off x="7321446" y="4333955"/>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3 %</a:t>
            </a:r>
          </a:p>
        </p:txBody>
      </p:sp>
      <p:sp>
        <p:nvSpPr>
          <p:cNvPr id="30" name="Suorakulmio 29">
            <a:extLst>
              <a:ext uri="{FF2B5EF4-FFF2-40B4-BE49-F238E27FC236}">
                <a16:creationId xmlns:a16="http://schemas.microsoft.com/office/drawing/2014/main" id="{E443C839-2196-9144-BC73-D2F3AF514C2B}"/>
              </a:ext>
            </a:extLst>
          </p:cNvPr>
          <p:cNvSpPr/>
          <p:nvPr/>
        </p:nvSpPr>
        <p:spPr>
          <a:xfrm>
            <a:off x="7321446" y="4603670"/>
            <a:ext cx="598241"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90 %</a:t>
            </a:r>
          </a:p>
        </p:txBody>
      </p:sp>
      <p:sp>
        <p:nvSpPr>
          <p:cNvPr id="31" name="Suorakulmio 30">
            <a:extLst>
              <a:ext uri="{FF2B5EF4-FFF2-40B4-BE49-F238E27FC236}">
                <a16:creationId xmlns:a16="http://schemas.microsoft.com/office/drawing/2014/main" id="{07BCE037-3A42-474E-B383-DFCCA2B91D6B}"/>
              </a:ext>
            </a:extLst>
          </p:cNvPr>
          <p:cNvSpPr/>
          <p:nvPr/>
        </p:nvSpPr>
        <p:spPr>
          <a:xfrm>
            <a:off x="7321446" y="5064159"/>
            <a:ext cx="744114"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23 000</a:t>
            </a:r>
          </a:p>
        </p:txBody>
      </p:sp>
    </p:spTree>
    <p:extLst>
      <p:ext uri="{BB962C8B-B14F-4D97-AF65-F5344CB8AC3E}">
        <p14:creationId xmlns:p14="http://schemas.microsoft.com/office/powerpoint/2010/main" val="231448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AADE824B-167C-2E46-9102-C5C178DDF11A}"/>
              </a:ext>
            </a:extLst>
          </p:cNvPr>
          <p:cNvSpPr/>
          <p:nvPr/>
        </p:nvSpPr>
        <p:spPr>
          <a:xfrm>
            <a:off x="0" y="3163430"/>
            <a:ext cx="8820150" cy="3694570"/>
          </a:xfrm>
          <a:prstGeom prst="rect">
            <a:avLst/>
          </a:prstGeom>
          <a:solidFill>
            <a:srgbClr val="B9D7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a:extLst>
              <a:ext uri="{FF2B5EF4-FFF2-40B4-BE49-F238E27FC236}">
                <a16:creationId xmlns:a16="http://schemas.microsoft.com/office/drawing/2014/main" id="{3154746A-969B-8246-8C81-B57C8F74F848}"/>
              </a:ext>
            </a:extLst>
          </p:cNvPr>
          <p:cNvSpPr/>
          <p:nvPr/>
        </p:nvSpPr>
        <p:spPr>
          <a:xfrm>
            <a:off x="0" y="0"/>
            <a:ext cx="8820150" cy="1388046"/>
          </a:xfrm>
          <a:prstGeom prst="rect">
            <a:avLst/>
          </a:prstGeom>
          <a:solidFill>
            <a:srgbClr val="B9D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0" y="310107"/>
            <a:ext cx="8851317" cy="861774"/>
          </a:xfrm>
          <a:prstGeom prst="rect">
            <a:avLst/>
          </a:prstGeom>
        </p:spPr>
        <p:txBody>
          <a:bodyPr wrap="square">
            <a:spAutoFit/>
          </a:bodyPr>
          <a:lstStyle/>
          <a:p>
            <a:pPr algn="ctr"/>
            <a:r>
              <a:rPr lang="nb-NO" sz="1400" b="1" dirty="0">
                <a:latin typeface="Open Sans Extrabold" charset="0"/>
                <a:ea typeface="Open Sans Extrabold" charset="0"/>
                <a:cs typeface="Open Sans Extrabold" charset="0"/>
              </a:rPr>
              <a:t>KAUTOKEINO FLYPLASS – DE ØKONOMISKE VIRKNINGENE</a:t>
            </a:r>
          </a:p>
          <a:p>
            <a:pPr algn="ctr"/>
            <a:r>
              <a:rPr lang="nb-NO" sz="3600" b="1" dirty="0">
                <a:latin typeface="Open Sans Extrabold" charset="0"/>
                <a:ea typeface="Open Sans Extrabold" charset="0"/>
                <a:cs typeface="Open Sans Extrabold" charset="0"/>
              </a:rPr>
              <a:t>SCENARIO: VEKST</a:t>
            </a:r>
          </a:p>
        </p:txBody>
      </p:sp>
      <p:sp>
        <p:nvSpPr>
          <p:cNvPr id="9" name="TextBox 4">
            <a:extLst>
              <a:ext uri="{FF2B5EF4-FFF2-40B4-BE49-F238E27FC236}">
                <a16:creationId xmlns:a16="http://schemas.microsoft.com/office/drawing/2014/main" id="{3C9C2477-1E24-FF4F-8D92-1A484B434943}"/>
              </a:ext>
            </a:extLst>
          </p:cNvPr>
          <p:cNvSpPr txBox="1"/>
          <p:nvPr/>
        </p:nvSpPr>
        <p:spPr>
          <a:xfrm>
            <a:off x="0" y="1032818"/>
            <a:ext cx="8851317" cy="276999"/>
          </a:xfrm>
          <a:prstGeom prst="rect">
            <a:avLst/>
          </a:prstGeom>
          <a:noFill/>
        </p:spPr>
        <p:txBody>
          <a:bodyPr wrap="square" rtlCol="0" anchor="b">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Turismenivå representativt for destinasjon i vekst og dagens nivå av forretningsreisende</a:t>
            </a:r>
          </a:p>
        </p:txBody>
      </p:sp>
      <p:pic>
        <p:nvPicPr>
          <p:cNvPr id="3" name="Kuva 2">
            <a:extLst>
              <a:ext uri="{FF2B5EF4-FFF2-40B4-BE49-F238E27FC236}">
                <a16:creationId xmlns:a16="http://schemas.microsoft.com/office/drawing/2014/main" id="{54F80CE1-FE7B-1F4D-A08F-1E6E47E3EFAC}"/>
              </a:ext>
            </a:extLst>
          </p:cNvPr>
          <p:cNvPicPr>
            <a:picLocks noChangeAspect="1"/>
          </p:cNvPicPr>
          <p:nvPr/>
        </p:nvPicPr>
        <p:blipFill>
          <a:blip r:embed="rId3"/>
          <a:stretch>
            <a:fillRect/>
          </a:stretch>
        </p:blipFill>
        <p:spPr>
          <a:xfrm>
            <a:off x="0" y="1481988"/>
            <a:ext cx="9144000" cy="1587500"/>
          </a:xfrm>
          <a:prstGeom prst="rect">
            <a:avLst/>
          </a:prstGeom>
        </p:spPr>
      </p:pic>
      <p:sp>
        <p:nvSpPr>
          <p:cNvPr id="10" name="Rectangle 7">
            <a:extLst>
              <a:ext uri="{FF2B5EF4-FFF2-40B4-BE49-F238E27FC236}">
                <a16:creationId xmlns:a16="http://schemas.microsoft.com/office/drawing/2014/main" id="{71BB2B85-C4F3-624D-898D-360B120BB74C}"/>
              </a:ext>
            </a:extLst>
          </p:cNvPr>
          <p:cNvSpPr/>
          <p:nvPr/>
        </p:nvSpPr>
        <p:spPr>
          <a:xfrm>
            <a:off x="1642690" y="1617694"/>
            <a:ext cx="5565947"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156 MILLIONER KRONER</a:t>
            </a:r>
          </a:p>
        </p:txBody>
      </p:sp>
      <p:sp>
        <p:nvSpPr>
          <p:cNvPr id="12" name="Rectangle 8">
            <a:extLst>
              <a:ext uri="{FF2B5EF4-FFF2-40B4-BE49-F238E27FC236}">
                <a16:creationId xmlns:a16="http://schemas.microsoft.com/office/drawing/2014/main" id="{F1E7FE56-5030-714A-A638-1EB0E1F1585C}"/>
              </a:ext>
            </a:extLst>
          </p:cNvPr>
          <p:cNvSpPr/>
          <p:nvPr/>
        </p:nvSpPr>
        <p:spPr>
          <a:xfrm>
            <a:off x="3313013" y="2316148"/>
            <a:ext cx="2225289"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350 ARBEIDSPLASSER</a:t>
            </a:r>
          </a:p>
        </p:txBody>
      </p:sp>
      <p:sp>
        <p:nvSpPr>
          <p:cNvPr id="13" name="Rectangle 3">
            <a:extLst>
              <a:ext uri="{FF2B5EF4-FFF2-40B4-BE49-F238E27FC236}">
                <a16:creationId xmlns:a16="http://schemas.microsoft.com/office/drawing/2014/main" id="{18404AA6-3293-BE4F-AF51-6CC73D3A4C23}"/>
              </a:ext>
            </a:extLst>
          </p:cNvPr>
          <p:cNvSpPr/>
          <p:nvPr/>
        </p:nvSpPr>
        <p:spPr>
          <a:xfrm>
            <a:off x="454519" y="3429000"/>
            <a:ext cx="4545078" cy="2923877"/>
          </a:xfrm>
          <a:prstGeom prst="rect">
            <a:avLst/>
          </a:prstGeom>
        </p:spPr>
        <p:txBody>
          <a:bodyPr wrap="square">
            <a:spAutoFit/>
          </a:bodyPr>
          <a:lstStyle/>
          <a:p>
            <a:r>
              <a:rPr lang="nb-NO" sz="1000" dirty="0">
                <a:latin typeface="Open Sans" panose="020B0606030504020204" pitchFamily="34" charset="0"/>
                <a:ea typeface="Open Sans" panose="020B0606030504020204" pitchFamily="34" charset="0"/>
                <a:cs typeface="Open Sans" panose="020B0606030504020204" pitchFamily="34" charset="0"/>
              </a:rPr>
              <a:t>FØLGENDE FORUTSETNINGER ER TATT I DETTE SCENARIOET</a:t>
            </a:r>
          </a:p>
          <a:p>
            <a:r>
              <a:rPr lang="nb-NO" sz="1000" dirty="0">
                <a:latin typeface="Open Sans Light" panose="020B0306030504020204" pitchFamily="34" charset="0"/>
                <a:ea typeface="Open Sans Light" panose="020B0306030504020204" pitchFamily="34" charset="0"/>
                <a:cs typeface="Open Sans Light" panose="020B03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Forretningsreiser</a:t>
            </a:r>
          </a:p>
          <a:p>
            <a:r>
              <a:rPr lang="nb-NO" sz="1000" dirty="0">
                <a:latin typeface="Open Sans" panose="020B0606030504020204" pitchFamily="34" charset="0"/>
                <a:ea typeface="Open Sans" panose="020B0606030504020204" pitchFamily="34" charset="0"/>
                <a:cs typeface="Open Sans" panose="020B0606030504020204" pitchFamily="34" charset="0"/>
              </a:rPr>
              <a:t>Nåværende passasjertall via Alta lufthavn av høgskolens </a:t>
            </a:r>
          </a:p>
          <a:p>
            <a:r>
              <a:rPr lang="nb-NO" sz="1000" dirty="0">
                <a:latin typeface="Open Sans" panose="020B0606030504020204" pitchFamily="34" charset="0"/>
                <a:ea typeface="Open Sans" panose="020B0606030504020204" pitchFamily="34" charset="0"/>
                <a:cs typeface="Open Sans" panose="020B0606030504020204" pitchFamily="34" charset="0"/>
              </a:rPr>
              <a:t>og kommunens ansatte og besøkende.</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for innkommende besøkende til høgskolen: </a:t>
            </a:r>
            <a:r>
              <a:rPr lang="nb-NO" sz="1000" b="1" dirty="0">
                <a:latin typeface="Open Sans" panose="020B0606030504020204" pitchFamily="34" charset="0"/>
                <a:ea typeface="Open Sans" panose="020B0606030504020204" pitchFamily="34" charset="0"/>
                <a:cs typeface="Open Sans" panose="020B0606030504020204" pitchFamily="34" charset="0"/>
              </a:rPr>
              <a:t>2,5 dager</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Turisme</a:t>
            </a:r>
          </a:p>
          <a:p>
            <a:r>
              <a:rPr lang="nb-NO" sz="1000" b="1" dirty="0">
                <a:latin typeface="Open Sans" panose="020B0606030504020204" pitchFamily="34" charset="0"/>
                <a:ea typeface="Open Sans" panose="020B0606030504020204" pitchFamily="34" charset="0"/>
                <a:cs typeface="Open Sans" panose="020B0606030504020204" pitchFamily="34" charset="0"/>
              </a:rPr>
              <a:t>Innkommende turisme</a:t>
            </a:r>
          </a:p>
          <a:p>
            <a:r>
              <a:rPr lang="nb-NO" sz="1000" dirty="0">
                <a:latin typeface="Open Sans" panose="020B0606030504020204" pitchFamily="34" charset="0"/>
                <a:ea typeface="Open Sans" panose="020B0606030504020204" pitchFamily="34" charset="0"/>
                <a:cs typeface="Open Sans" panose="020B0606030504020204" pitchFamily="34" charset="0"/>
              </a:rPr>
              <a:t>Beleggsprosent for sengeplasser i Kautokeino kommune: </a:t>
            </a:r>
            <a:r>
              <a:rPr lang="nb-NO" sz="1000" b="1" dirty="0">
                <a:latin typeface="Open Sans" panose="020B0606030504020204" pitchFamily="34" charset="0"/>
                <a:ea typeface="Open Sans" panose="020B0606030504020204" pitchFamily="34" charset="0"/>
                <a:cs typeface="Open Sans" panose="020B0606030504020204" pitchFamily="34" charset="0"/>
              </a:rPr>
              <a:t>60 %</a:t>
            </a:r>
          </a:p>
          <a:p>
            <a:r>
              <a:rPr lang="nb-NO" sz="1000" dirty="0">
                <a:latin typeface="Open Sans" panose="020B0606030504020204" pitchFamily="34" charset="0"/>
                <a:ea typeface="Open Sans" panose="020B0606030504020204" pitchFamily="34" charset="0"/>
                <a:cs typeface="Open Sans" panose="020B0606030504020204" pitchFamily="34" charset="0"/>
              </a:rPr>
              <a:t>Ingen ytterligere investeringer i sengekapasitet.</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a:t>
            </a:r>
            <a:r>
              <a:rPr lang="nb-NO" sz="1000" b="1" dirty="0">
                <a:latin typeface="Open Sans" panose="020B0606030504020204" pitchFamily="34" charset="0"/>
                <a:ea typeface="Open Sans" panose="020B0606030504020204" pitchFamily="34" charset="0"/>
                <a:cs typeface="Open Sans" panose="020B0606030504020204" pitchFamily="34" charset="0"/>
              </a:rPr>
              <a:t>3 dager.</a:t>
            </a:r>
          </a:p>
          <a:p>
            <a:r>
              <a:rPr lang="nb-NO" sz="1000" dirty="0">
                <a:latin typeface="Open Sans" panose="020B0606030504020204" pitchFamily="34" charset="0"/>
                <a:ea typeface="Open Sans" panose="020B0606030504020204" pitchFamily="34" charset="0"/>
                <a:cs typeface="Open Sans" panose="020B0606030504020204" pitchFamily="34" charset="0"/>
              </a:rPr>
              <a:t>Andel av turister som ankommer via Kautokeino lufthavn: </a:t>
            </a:r>
            <a:r>
              <a:rPr lang="nb-NO" sz="1000" b="1" dirty="0">
                <a:latin typeface="Open Sans" panose="020B0606030504020204" pitchFamily="34" charset="0"/>
                <a:ea typeface="Open Sans" panose="020B0606030504020204" pitchFamily="34" charset="0"/>
                <a:cs typeface="Open Sans" panose="020B0606030504020204" pitchFamily="34" charset="0"/>
              </a:rPr>
              <a:t>54 %</a:t>
            </a:r>
            <a:br>
              <a:rPr lang="nb-NO" sz="1000" b="1" dirty="0">
                <a:latin typeface="Open Sans" panose="020B0606030504020204" pitchFamily="34" charset="0"/>
                <a:ea typeface="Open Sans" panose="020B0606030504020204" pitchFamily="34" charset="0"/>
                <a:cs typeface="Open Sans" panose="020B0606030504020204" pitchFamily="34" charset="0"/>
              </a:rPr>
            </a:br>
            <a:r>
              <a:rPr lang="nb-NO" sz="1000" dirty="0">
                <a:latin typeface="Open Sans" panose="020B0606030504020204" pitchFamily="34" charset="0"/>
                <a:ea typeface="Open Sans" panose="020B0606030504020204" pitchFamily="34" charset="0"/>
                <a:cs typeface="Open Sans" panose="020B0606030504020204" pitchFamily="34" charset="0"/>
              </a:rPr>
              <a:t>(globalt gjennomsnitt).</a:t>
            </a:r>
          </a:p>
          <a:p>
            <a:r>
              <a:rPr lang="nb-NO" sz="1000" dirty="0">
                <a:latin typeface="Open Sans" panose="020B0606030504020204" pitchFamily="34" charset="0"/>
                <a:ea typeface="Open Sans" panose="020B0606030504020204" pitchFamily="34" charset="0"/>
                <a:cs typeface="Open Sans" panose="020B0606030504020204" pitchFamily="34" charset="0"/>
              </a:rPr>
              <a:t>Døgnforbruk: </a:t>
            </a:r>
            <a:r>
              <a:rPr lang="nb-NO" sz="1000" b="1" dirty="0">
                <a:latin typeface="Open Sans" panose="020B0606030504020204" pitchFamily="34" charset="0"/>
                <a:ea typeface="Open Sans" panose="020B0606030504020204" pitchFamily="34" charset="0"/>
                <a:cs typeface="Open Sans" panose="020B0606030504020204" pitchFamily="34" charset="0"/>
              </a:rPr>
              <a:t>3000 kroner</a:t>
            </a:r>
          </a:p>
          <a:p>
            <a:pPr marL="457200">
              <a:spcAft>
                <a:spcPts val="0"/>
              </a:spcAft>
            </a:pPr>
            <a:endParaRPr lang="fi-FI" sz="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Kuva 14">
            <a:extLst>
              <a:ext uri="{FF2B5EF4-FFF2-40B4-BE49-F238E27FC236}">
                <a16:creationId xmlns:a16="http://schemas.microsoft.com/office/drawing/2014/main" id="{32F1C65A-17C3-F44C-840A-D84A52CB685E}"/>
              </a:ext>
            </a:extLst>
          </p:cNvPr>
          <p:cNvPicPr>
            <a:picLocks noChangeAspect="1"/>
          </p:cNvPicPr>
          <p:nvPr/>
        </p:nvPicPr>
        <p:blipFill>
          <a:blip r:embed="rId4"/>
          <a:stretch>
            <a:fillRect/>
          </a:stretch>
        </p:blipFill>
        <p:spPr>
          <a:xfrm>
            <a:off x="5123559" y="3429000"/>
            <a:ext cx="3276600" cy="2108200"/>
          </a:xfrm>
          <a:prstGeom prst="rect">
            <a:avLst/>
          </a:prstGeom>
        </p:spPr>
      </p:pic>
      <p:pic>
        <p:nvPicPr>
          <p:cNvPr id="19" name="Kuva 18">
            <a:extLst>
              <a:ext uri="{FF2B5EF4-FFF2-40B4-BE49-F238E27FC236}">
                <a16:creationId xmlns:a16="http://schemas.microsoft.com/office/drawing/2014/main" id="{FA484728-2DDE-5943-8631-4DE77B140669}"/>
              </a:ext>
            </a:extLst>
          </p:cNvPr>
          <p:cNvPicPr>
            <a:picLocks noChangeAspect="1"/>
          </p:cNvPicPr>
          <p:nvPr/>
        </p:nvPicPr>
        <p:blipFill>
          <a:blip r:embed="rId5"/>
          <a:stretch>
            <a:fillRect/>
          </a:stretch>
        </p:blipFill>
        <p:spPr>
          <a:xfrm>
            <a:off x="7074865" y="5652918"/>
            <a:ext cx="1325294" cy="1089363"/>
          </a:xfrm>
          <a:prstGeom prst="rect">
            <a:avLst/>
          </a:prstGeom>
        </p:spPr>
      </p:pic>
      <p:pic>
        <p:nvPicPr>
          <p:cNvPr id="17" name="Kuva 16">
            <a:extLst>
              <a:ext uri="{FF2B5EF4-FFF2-40B4-BE49-F238E27FC236}">
                <a16:creationId xmlns:a16="http://schemas.microsoft.com/office/drawing/2014/main" id="{DCD48D58-2607-B949-8F3D-78BECCC8DFE8}"/>
              </a:ext>
            </a:extLst>
          </p:cNvPr>
          <p:cNvPicPr>
            <a:picLocks noChangeAspect="1"/>
          </p:cNvPicPr>
          <p:nvPr/>
        </p:nvPicPr>
        <p:blipFill>
          <a:blip r:embed="rId4"/>
          <a:stretch>
            <a:fillRect/>
          </a:stretch>
        </p:blipFill>
        <p:spPr>
          <a:xfrm>
            <a:off x="5123559" y="3429000"/>
            <a:ext cx="3276600" cy="2108200"/>
          </a:xfrm>
          <a:prstGeom prst="rect">
            <a:avLst/>
          </a:prstGeom>
        </p:spPr>
      </p:pic>
      <p:sp>
        <p:nvSpPr>
          <p:cNvPr id="18" name="Suorakulmio 17">
            <a:extLst>
              <a:ext uri="{FF2B5EF4-FFF2-40B4-BE49-F238E27FC236}">
                <a16:creationId xmlns:a16="http://schemas.microsoft.com/office/drawing/2014/main" id="{E7DB59EC-FD33-DE49-B318-0E1321853367}"/>
              </a:ext>
            </a:extLst>
          </p:cNvPr>
          <p:cNvSpPr/>
          <p:nvPr/>
        </p:nvSpPr>
        <p:spPr>
          <a:xfrm>
            <a:off x="5123559" y="3497886"/>
            <a:ext cx="3276600" cy="307777"/>
          </a:xfrm>
          <a:prstGeom prst="rect">
            <a:avLst/>
          </a:prstGeom>
        </p:spPr>
        <p:txBody>
          <a:bodyPr wrap="square">
            <a:spAutoFit/>
          </a:bodyPr>
          <a:lstStyle/>
          <a:p>
            <a:pPr algn="ctr"/>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Fordeling av økonomiske konsekvenser:</a:t>
            </a:r>
          </a:p>
        </p:txBody>
      </p:sp>
      <p:sp>
        <p:nvSpPr>
          <p:cNvPr id="20" name="Suorakulmio 19">
            <a:extLst>
              <a:ext uri="{FF2B5EF4-FFF2-40B4-BE49-F238E27FC236}">
                <a16:creationId xmlns:a16="http://schemas.microsoft.com/office/drawing/2014/main" id="{37C0DF6C-9617-2942-97AF-AFD72BD7B590}"/>
              </a:ext>
            </a:extLst>
          </p:cNvPr>
          <p:cNvSpPr/>
          <p:nvPr/>
        </p:nvSpPr>
        <p:spPr>
          <a:xfrm>
            <a:off x="5328188" y="3781368"/>
            <a:ext cx="727700"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Direkte</a:t>
            </a:r>
          </a:p>
        </p:txBody>
      </p:sp>
      <p:sp>
        <p:nvSpPr>
          <p:cNvPr id="21" name="Suorakulmio 20">
            <a:extLst>
              <a:ext uri="{FF2B5EF4-FFF2-40B4-BE49-F238E27FC236}">
                <a16:creationId xmlns:a16="http://schemas.microsoft.com/office/drawing/2014/main" id="{F728CFF3-0A0F-D346-9F2B-70405E11E775}"/>
              </a:ext>
            </a:extLst>
          </p:cNvPr>
          <p:cNvSpPr/>
          <p:nvPr/>
        </p:nvSpPr>
        <p:spPr>
          <a:xfrm>
            <a:off x="5328188" y="4051083"/>
            <a:ext cx="886397"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Indirekte</a:t>
            </a:r>
          </a:p>
        </p:txBody>
      </p:sp>
      <p:sp>
        <p:nvSpPr>
          <p:cNvPr id="22" name="Suorakulmio 21">
            <a:extLst>
              <a:ext uri="{FF2B5EF4-FFF2-40B4-BE49-F238E27FC236}">
                <a16:creationId xmlns:a16="http://schemas.microsoft.com/office/drawing/2014/main" id="{ECE4CEA7-B669-5749-88EA-039CB1CBB71D}"/>
              </a:ext>
            </a:extLst>
          </p:cNvPr>
          <p:cNvSpPr/>
          <p:nvPr/>
        </p:nvSpPr>
        <p:spPr>
          <a:xfrm>
            <a:off x="5328188" y="4333955"/>
            <a:ext cx="893578"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Indusert</a:t>
            </a:r>
          </a:p>
        </p:txBody>
      </p:sp>
      <p:sp>
        <p:nvSpPr>
          <p:cNvPr id="23" name="Suorakulmio 22">
            <a:extLst>
              <a:ext uri="{FF2B5EF4-FFF2-40B4-BE49-F238E27FC236}">
                <a16:creationId xmlns:a16="http://schemas.microsoft.com/office/drawing/2014/main" id="{6A562735-614E-8344-80F4-7E875C1A75A9}"/>
              </a:ext>
            </a:extLst>
          </p:cNvPr>
          <p:cNvSpPr/>
          <p:nvPr/>
        </p:nvSpPr>
        <p:spPr>
          <a:xfrm>
            <a:off x="5328188" y="4590513"/>
            <a:ext cx="978153"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Katalytisk</a:t>
            </a:r>
          </a:p>
        </p:txBody>
      </p:sp>
      <p:sp>
        <p:nvSpPr>
          <p:cNvPr id="24" name="Suorakulmio 23">
            <a:extLst>
              <a:ext uri="{FF2B5EF4-FFF2-40B4-BE49-F238E27FC236}">
                <a16:creationId xmlns:a16="http://schemas.microsoft.com/office/drawing/2014/main" id="{725EE139-8ADA-8746-A51F-6E3A528AC535}"/>
              </a:ext>
            </a:extLst>
          </p:cNvPr>
          <p:cNvSpPr/>
          <p:nvPr/>
        </p:nvSpPr>
        <p:spPr>
          <a:xfrm>
            <a:off x="5328188" y="5057580"/>
            <a:ext cx="1859805"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Passasjertall</a:t>
            </a:r>
          </a:p>
        </p:txBody>
      </p:sp>
      <p:sp>
        <p:nvSpPr>
          <p:cNvPr id="25" name="Suorakulmio 24">
            <a:extLst>
              <a:ext uri="{FF2B5EF4-FFF2-40B4-BE49-F238E27FC236}">
                <a16:creationId xmlns:a16="http://schemas.microsoft.com/office/drawing/2014/main" id="{31FCB615-268A-4941-9834-A840506E2B9B}"/>
              </a:ext>
            </a:extLst>
          </p:cNvPr>
          <p:cNvSpPr/>
          <p:nvPr/>
        </p:nvSpPr>
        <p:spPr>
          <a:xfrm>
            <a:off x="7321446" y="3781368"/>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2 %</a:t>
            </a:r>
          </a:p>
        </p:txBody>
      </p:sp>
      <p:sp>
        <p:nvSpPr>
          <p:cNvPr id="26" name="Suorakulmio 25">
            <a:extLst>
              <a:ext uri="{FF2B5EF4-FFF2-40B4-BE49-F238E27FC236}">
                <a16:creationId xmlns:a16="http://schemas.microsoft.com/office/drawing/2014/main" id="{6823FDE0-4A33-4141-96C4-EB80F2B3873C}"/>
              </a:ext>
            </a:extLst>
          </p:cNvPr>
          <p:cNvSpPr/>
          <p:nvPr/>
        </p:nvSpPr>
        <p:spPr>
          <a:xfrm>
            <a:off x="7321446" y="4064240"/>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0 %</a:t>
            </a:r>
          </a:p>
        </p:txBody>
      </p:sp>
      <p:sp>
        <p:nvSpPr>
          <p:cNvPr id="27" name="Suorakulmio 26">
            <a:extLst>
              <a:ext uri="{FF2B5EF4-FFF2-40B4-BE49-F238E27FC236}">
                <a16:creationId xmlns:a16="http://schemas.microsoft.com/office/drawing/2014/main" id="{2917469B-C9A0-0B4E-8EAD-FDAA2DC34E63}"/>
              </a:ext>
            </a:extLst>
          </p:cNvPr>
          <p:cNvSpPr/>
          <p:nvPr/>
        </p:nvSpPr>
        <p:spPr>
          <a:xfrm>
            <a:off x="7321446" y="4333955"/>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a:t>
            </a:r>
          </a:p>
        </p:txBody>
      </p:sp>
      <p:sp>
        <p:nvSpPr>
          <p:cNvPr id="28" name="Suorakulmio 27">
            <a:extLst>
              <a:ext uri="{FF2B5EF4-FFF2-40B4-BE49-F238E27FC236}">
                <a16:creationId xmlns:a16="http://schemas.microsoft.com/office/drawing/2014/main" id="{9C5F6E1B-2A1D-094D-B08F-7659D7629C37}"/>
              </a:ext>
            </a:extLst>
          </p:cNvPr>
          <p:cNvSpPr/>
          <p:nvPr/>
        </p:nvSpPr>
        <p:spPr>
          <a:xfrm>
            <a:off x="7321446" y="4603670"/>
            <a:ext cx="598241"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97 %</a:t>
            </a:r>
          </a:p>
        </p:txBody>
      </p:sp>
      <p:sp>
        <p:nvSpPr>
          <p:cNvPr id="29" name="Suorakulmio 28">
            <a:extLst>
              <a:ext uri="{FF2B5EF4-FFF2-40B4-BE49-F238E27FC236}">
                <a16:creationId xmlns:a16="http://schemas.microsoft.com/office/drawing/2014/main" id="{A87C9FB7-68A2-5849-9E3E-E33DB5425145}"/>
              </a:ext>
            </a:extLst>
          </p:cNvPr>
          <p:cNvSpPr/>
          <p:nvPr/>
        </p:nvSpPr>
        <p:spPr>
          <a:xfrm>
            <a:off x="7321446" y="5064159"/>
            <a:ext cx="744114"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35 000</a:t>
            </a:r>
          </a:p>
        </p:txBody>
      </p:sp>
    </p:spTree>
    <p:extLst>
      <p:ext uri="{BB962C8B-B14F-4D97-AF65-F5344CB8AC3E}">
        <p14:creationId xmlns:p14="http://schemas.microsoft.com/office/powerpoint/2010/main" val="414546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AADE824B-167C-2E46-9102-C5C178DDF11A}"/>
              </a:ext>
            </a:extLst>
          </p:cNvPr>
          <p:cNvSpPr/>
          <p:nvPr/>
        </p:nvSpPr>
        <p:spPr>
          <a:xfrm>
            <a:off x="0" y="3163430"/>
            <a:ext cx="8820150" cy="369457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a:extLst>
              <a:ext uri="{FF2B5EF4-FFF2-40B4-BE49-F238E27FC236}">
                <a16:creationId xmlns:a16="http://schemas.microsoft.com/office/drawing/2014/main" id="{3154746A-969B-8246-8C81-B57C8F74F848}"/>
              </a:ext>
            </a:extLst>
          </p:cNvPr>
          <p:cNvSpPr/>
          <p:nvPr/>
        </p:nvSpPr>
        <p:spPr>
          <a:xfrm>
            <a:off x="0" y="0"/>
            <a:ext cx="8820150" cy="1388046"/>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0" y="310107"/>
            <a:ext cx="8851317" cy="861774"/>
          </a:xfrm>
          <a:prstGeom prst="rect">
            <a:avLst/>
          </a:prstGeom>
        </p:spPr>
        <p:txBody>
          <a:bodyPr wrap="square">
            <a:spAutoFit/>
          </a:bodyPr>
          <a:lstStyle/>
          <a:p>
            <a:pPr algn="ctr"/>
            <a:r>
              <a:rPr lang="nb-NO" sz="1400" b="1" dirty="0">
                <a:latin typeface="Open Sans Extrabold" charset="0"/>
                <a:ea typeface="Open Sans Extrabold" charset="0"/>
                <a:cs typeface="Open Sans Extrabold" charset="0"/>
              </a:rPr>
              <a:t>KAUTOKEINO FLYPLASS – DE ØKONOMISKE VIRKNINGENE</a:t>
            </a:r>
          </a:p>
          <a:p>
            <a:pPr algn="ctr"/>
            <a:r>
              <a:rPr lang="nb-NO" sz="3600" b="1" dirty="0">
                <a:latin typeface="Open Sans Extrabold" charset="0"/>
                <a:ea typeface="Open Sans Extrabold" charset="0"/>
                <a:cs typeface="Open Sans Extrabold" charset="0"/>
              </a:rPr>
              <a:t>SCENARIO: NEGATIVT</a:t>
            </a:r>
          </a:p>
        </p:txBody>
      </p:sp>
      <p:sp>
        <p:nvSpPr>
          <p:cNvPr id="9" name="TextBox 4">
            <a:extLst>
              <a:ext uri="{FF2B5EF4-FFF2-40B4-BE49-F238E27FC236}">
                <a16:creationId xmlns:a16="http://schemas.microsoft.com/office/drawing/2014/main" id="{3C9C2477-1E24-FF4F-8D92-1A484B434943}"/>
              </a:ext>
            </a:extLst>
          </p:cNvPr>
          <p:cNvSpPr txBox="1"/>
          <p:nvPr/>
        </p:nvSpPr>
        <p:spPr>
          <a:xfrm>
            <a:off x="0" y="1032818"/>
            <a:ext cx="8851317" cy="276999"/>
          </a:xfrm>
          <a:prstGeom prst="rect">
            <a:avLst/>
          </a:prstGeom>
          <a:noFill/>
        </p:spPr>
        <p:txBody>
          <a:bodyPr wrap="square" rtlCol="0" anchor="b">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Lavt estimat for turistreiser og halvparten av dagens nivå av forretningsreisende</a:t>
            </a:r>
          </a:p>
        </p:txBody>
      </p:sp>
      <p:pic>
        <p:nvPicPr>
          <p:cNvPr id="3" name="Kuva 2">
            <a:extLst>
              <a:ext uri="{FF2B5EF4-FFF2-40B4-BE49-F238E27FC236}">
                <a16:creationId xmlns:a16="http://schemas.microsoft.com/office/drawing/2014/main" id="{54F80CE1-FE7B-1F4D-A08F-1E6E47E3EFAC}"/>
              </a:ext>
            </a:extLst>
          </p:cNvPr>
          <p:cNvPicPr>
            <a:picLocks noChangeAspect="1"/>
          </p:cNvPicPr>
          <p:nvPr/>
        </p:nvPicPr>
        <p:blipFill>
          <a:blip r:embed="rId3"/>
          <a:stretch>
            <a:fillRect/>
          </a:stretch>
        </p:blipFill>
        <p:spPr>
          <a:xfrm>
            <a:off x="0" y="1481988"/>
            <a:ext cx="9144000" cy="1587500"/>
          </a:xfrm>
          <a:prstGeom prst="rect">
            <a:avLst/>
          </a:prstGeom>
        </p:spPr>
      </p:pic>
      <p:sp>
        <p:nvSpPr>
          <p:cNvPr id="10" name="Rectangle 7">
            <a:extLst>
              <a:ext uri="{FF2B5EF4-FFF2-40B4-BE49-F238E27FC236}">
                <a16:creationId xmlns:a16="http://schemas.microsoft.com/office/drawing/2014/main" id="{71BB2B85-C4F3-624D-898D-360B120BB74C}"/>
              </a:ext>
            </a:extLst>
          </p:cNvPr>
          <p:cNvSpPr/>
          <p:nvPr/>
        </p:nvSpPr>
        <p:spPr>
          <a:xfrm>
            <a:off x="1715466" y="1617694"/>
            <a:ext cx="5420395"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7,6 MILLIONER KRONER</a:t>
            </a:r>
          </a:p>
        </p:txBody>
      </p:sp>
      <p:sp>
        <p:nvSpPr>
          <p:cNvPr id="12" name="Rectangle 8">
            <a:extLst>
              <a:ext uri="{FF2B5EF4-FFF2-40B4-BE49-F238E27FC236}">
                <a16:creationId xmlns:a16="http://schemas.microsoft.com/office/drawing/2014/main" id="{F1E7FE56-5030-714A-A638-1EB0E1F1585C}"/>
              </a:ext>
            </a:extLst>
          </p:cNvPr>
          <p:cNvSpPr/>
          <p:nvPr/>
        </p:nvSpPr>
        <p:spPr>
          <a:xfrm>
            <a:off x="3448466" y="2316148"/>
            <a:ext cx="1954382"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50 ARBEIDSPLASSER</a:t>
            </a:r>
          </a:p>
        </p:txBody>
      </p:sp>
      <p:pic>
        <p:nvPicPr>
          <p:cNvPr id="17" name="Kuva 16">
            <a:extLst>
              <a:ext uri="{FF2B5EF4-FFF2-40B4-BE49-F238E27FC236}">
                <a16:creationId xmlns:a16="http://schemas.microsoft.com/office/drawing/2014/main" id="{5ABF08B9-FA92-AD4F-BFFF-953551C9CBF5}"/>
              </a:ext>
            </a:extLst>
          </p:cNvPr>
          <p:cNvPicPr>
            <a:picLocks noChangeAspect="1"/>
          </p:cNvPicPr>
          <p:nvPr/>
        </p:nvPicPr>
        <p:blipFill>
          <a:blip r:embed="rId4"/>
          <a:stretch>
            <a:fillRect/>
          </a:stretch>
        </p:blipFill>
        <p:spPr>
          <a:xfrm>
            <a:off x="5123559" y="3429000"/>
            <a:ext cx="3276600" cy="2108200"/>
          </a:xfrm>
          <a:prstGeom prst="rect">
            <a:avLst/>
          </a:prstGeom>
        </p:spPr>
      </p:pic>
      <p:sp>
        <p:nvSpPr>
          <p:cNvPr id="2" name="Suorakulmio 1">
            <a:extLst>
              <a:ext uri="{FF2B5EF4-FFF2-40B4-BE49-F238E27FC236}">
                <a16:creationId xmlns:a16="http://schemas.microsoft.com/office/drawing/2014/main" id="{51AF25BE-494D-C643-BDE1-0FE1C1C33DE3}"/>
              </a:ext>
            </a:extLst>
          </p:cNvPr>
          <p:cNvSpPr/>
          <p:nvPr/>
        </p:nvSpPr>
        <p:spPr>
          <a:xfrm>
            <a:off x="5123559" y="3497886"/>
            <a:ext cx="3276600" cy="307777"/>
          </a:xfrm>
          <a:prstGeom prst="rect">
            <a:avLst/>
          </a:prstGeom>
        </p:spPr>
        <p:txBody>
          <a:bodyPr wrap="square">
            <a:spAutoFit/>
          </a:bodyPr>
          <a:lstStyle/>
          <a:p>
            <a:pPr algn="ctr"/>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Fordeling av økonomiske konsekvenser:</a:t>
            </a:r>
          </a:p>
        </p:txBody>
      </p:sp>
      <p:sp>
        <p:nvSpPr>
          <p:cNvPr id="5" name="Suorakulmio 4">
            <a:extLst>
              <a:ext uri="{FF2B5EF4-FFF2-40B4-BE49-F238E27FC236}">
                <a16:creationId xmlns:a16="http://schemas.microsoft.com/office/drawing/2014/main" id="{C508025E-2FDE-904E-BB17-7395F1ED85E0}"/>
              </a:ext>
            </a:extLst>
          </p:cNvPr>
          <p:cNvSpPr/>
          <p:nvPr/>
        </p:nvSpPr>
        <p:spPr>
          <a:xfrm>
            <a:off x="5328188" y="3781368"/>
            <a:ext cx="727700"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Direkte</a:t>
            </a:r>
          </a:p>
        </p:txBody>
      </p:sp>
      <p:sp>
        <p:nvSpPr>
          <p:cNvPr id="18" name="Suorakulmio 17">
            <a:extLst>
              <a:ext uri="{FF2B5EF4-FFF2-40B4-BE49-F238E27FC236}">
                <a16:creationId xmlns:a16="http://schemas.microsoft.com/office/drawing/2014/main" id="{72DF0117-996F-4D47-AEBA-2E6B757D573A}"/>
              </a:ext>
            </a:extLst>
          </p:cNvPr>
          <p:cNvSpPr/>
          <p:nvPr/>
        </p:nvSpPr>
        <p:spPr>
          <a:xfrm>
            <a:off x="5328188" y="4051083"/>
            <a:ext cx="886397"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Indirekte</a:t>
            </a:r>
          </a:p>
        </p:txBody>
      </p:sp>
      <p:sp>
        <p:nvSpPr>
          <p:cNvPr id="20" name="Suorakulmio 19">
            <a:extLst>
              <a:ext uri="{FF2B5EF4-FFF2-40B4-BE49-F238E27FC236}">
                <a16:creationId xmlns:a16="http://schemas.microsoft.com/office/drawing/2014/main" id="{332869B7-F3D7-C74D-9496-C9914764E4A0}"/>
              </a:ext>
            </a:extLst>
          </p:cNvPr>
          <p:cNvSpPr/>
          <p:nvPr/>
        </p:nvSpPr>
        <p:spPr>
          <a:xfrm>
            <a:off x="5328188" y="4333955"/>
            <a:ext cx="893578"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Indusert</a:t>
            </a:r>
          </a:p>
        </p:txBody>
      </p:sp>
      <p:sp>
        <p:nvSpPr>
          <p:cNvPr id="21" name="Suorakulmio 20">
            <a:extLst>
              <a:ext uri="{FF2B5EF4-FFF2-40B4-BE49-F238E27FC236}">
                <a16:creationId xmlns:a16="http://schemas.microsoft.com/office/drawing/2014/main" id="{2AD01DDC-0B2C-6440-886B-334C329F3958}"/>
              </a:ext>
            </a:extLst>
          </p:cNvPr>
          <p:cNvSpPr/>
          <p:nvPr/>
        </p:nvSpPr>
        <p:spPr>
          <a:xfrm>
            <a:off x="5328188" y="4590513"/>
            <a:ext cx="978153"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Katalytisk</a:t>
            </a:r>
          </a:p>
        </p:txBody>
      </p:sp>
      <p:sp>
        <p:nvSpPr>
          <p:cNvPr id="22" name="Suorakulmio 21">
            <a:extLst>
              <a:ext uri="{FF2B5EF4-FFF2-40B4-BE49-F238E27FC236}">
                <a16:creationId xmlns:a16="http://schemas.microsoft.com/office/drawing/2014/main" id="{E8BDBFE8-328C-1A4C-B439-4D9615F75C87}"/>
              </a:ext>
            </a:extLst>
          </p:cNvPr>
          <p:cNvSpPr/>
          <p:nvPr/>
        </p:nvSpPr>
        <p:spPr>
          <a:xfrm>
            <a:off x="5328188" y="5057580"/>
            <a:ext cx="1859805"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Passasjertall</a:t>
            </a:r>
          </a:p>
        </p:txBody>
      </p:sp>
      <p:sp>
        <p:nvSpPr>
          <p:cNvPr id="23" name="Suorakulmio 22">
            <a:extLst>
              <a:ext uri="{FF2B5EF4-FFF2-40B4-BE49-F238E27FC236}">
                <a16:creationId xmlns:a16="http://schemas.microsoft.com/office/drawing/2014/main" id="{1FB8B5C6-5F05-0640-A9F0-618EE16FA47D}"/>
              </a:ext>
            </a:extLst>
          </p:cNvPr>
          <p:cNvSpPr/>
          <p:nvPr/>
        </p:nvSpPr>
        <p:spPr>
          <a:xfrm>
            <a:off x="7321446" y="3781368"/>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7 %</a:t>
            </a:r>
          </a:p>
        </p:txBody>
      </p:sp>
      <p:sp>
        <p:nvSpPr>
          <p:cNvPr id="28" name="Suorakulmio 27">
            <a:extLst>
              <a:ext uri="{FF2B5EF4-FFF2-40B4-BE49-F238E27FC236}">
                <a16:creationId xmlns:a16="http://schemas.microsoft.com/office/drawing/2014/main" id="{4B7C0634-3E63-B045-88C5-EEEC90D451A4}"/>
              </a:ext>
            </a:extLst>
          </p:cNvPr>
          <p:cNvSpPr/>
          <p:nvPr/>
        </p:nvSpPr>
        <p:spPr>
          <a:xfrm>
            <a:off x="7321446" y="4064240"/>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1 %</a:t>
            </a:r>
          </a:p>
        </p:txBody>
      </p:sp>
      <p:sp>
        <p:nvSpPr>
          <p:cNvPr id="29" name="Suorakulmio 28">
            <a:extLst>
              <a:ext uri="{FF2B5EF4-FFF2-40B4-BE49-F238E27FC236}">
                <a16:creationId xmlns:a16="http://schemas.microsoft.com/office/drawing/2014/main" id="{28569B02-2FCD-3840-A81B-D24372F543E3}"/>
              </a:ext>
            </a:extLst>
          </p:cNvPr>
          <p:cNvSpPr/>
          <p:nvPr/>
        </p:nvSpPr>
        <p:spPr>
          <a:xfrm>
            <a:off x="7321446" y="4333955"/>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9 %</a:t>
            </a:r>
          </a:p>
        </p:txBody>
      </p:sp>
      <p:sp>
        <p:nvSpPr>
          <p:cNvPr id="30" name="Suorakulmio 29">
            <a:extLst>
              <a:ext uri="{FF2B5EF4-FFF2-40B4-BE49-F238E27FC236}">
                <a16:creationId xmlns:a16="http://schemas.microsoft.com/office/drawing/2014/main" id="{E443C839-2196-9144-BC73-D2F3AF514C2B}"/>
              </a:ext>
            </a:extLst>
          </p:cNvPr>
          <p:cNvSpPr/>
          <p:nvPr/>
        </p:nvSpPr>
        <p:spPr>
          <a:xfrm>
            <a:off x="7321446" y="4603670"/>
            <a:ext cx="598241"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83 %</a:t>
            </a:r>
          </a:p>
        </p:txBody>
      </p:sp>
      <p:sp>
        <p:nvSpPr>
          <p:cNvPr id="31" name="Suorakulmio 30">
            <a:extLst>
              <a:ext uri="{FF2B5EF4-FFF2-40B4-BE49-F238E27FC236}">
                <a16:creationId xmlns:a16="http://schemas.microsoft.com/office/drawing/2014/main" id="{07BCE037-3A42-474E-B383-DFCCA2B91D6B}"/>
              </a:ext>
            </a:extLst>
          </p:cNvPr>
          <p:cNvSpPr/>
          <p:nvPr/>
        </p:nvSpPr>
        <p:spPr>
          <a:xfrm>
            <a:off x="7321446" y="5064159"/>
            <a:ext cx="641522"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5300</a:t>
            </a:r>
          </a:p>
        </p:txBody>
      </p:sp>
      <p:sp>
        <p:nvSpPr>
          <p:cNvPr id="25" name="Rectangle 3">
            <a:extLst>
              <a:ext uri="{FF2B5EF4-FFF2-40B4-BE49-F238E27FC236}">
                <a16:creationId xmlns:a16="http://schemas.microsoft.com/office/drawing/2014/main" id="{B9668E72-6187-9144-B9F7-424FDE991435}"/>
              </a:ext>
            </a:extLst>
          </p:cNvPr>
          <p:cNvSpPr/>
          <p:nvPr/>
        </p:nvSpPr>
        <p:spPr>
          <a:xfrm>
            <a:off x="454519" y="3429000"/>
            <a:ext cx="4249049" cy="2646878"/>
          </a:xfrm>
          <a:prstGeom prst="rect">
            <a:avLst/>
          </a:prstGeom>
        </p:spPr>
        <p:txBody>
          <a:bodyPr wrap="square">
            <a:spAutoFit/>
          </a:bodyPr>
          <a:lstStyle/>
          <a:p>
            <a:r>
              <a:rPr lang="nb-NO" sz="1000" dirty="0">
                <a:latin typeface="Open Sans" panose="020B0606030504020204" pitchFamily="34" charset="0"/>
                <a:ea typeface="Open Sans" panose="020B0606030504020204" pitchFamily="34" charset="0"/>
                <a:cs typeface="Open Sans" panose="020B0606030504020204" pitchFamily="34" charset="0"/>
              </a:rPr>
              <a:t>FØLGENDE FORUTSETNINGER ER TATT I DETTE SCENARIOET</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Forretningsreiser</a:t>
            </a:r>
          </a:p>
          <a:p>
            <a:r>
              <a:rPr lang="nb-NO" sz="1000" dirty="0">
                <a:latin typeface="Open Sans" panose="020B0606030504020204" pitchFamily="34" charset="0"/>
                <a:ea typeface="Open Sans" panose="020B0606030504020204" pitchFamily="34" charset="0"/>
                <a:cs typeface="Open Sans" panose="020B0606030504020204" pitchFamily="34" charset="0"/>
              </a:rPr>
              <a:t>Halvparten av dagens passasjertall via Alta Lufthavn som gjøres av høgskolens og kommunens ansatte og besøkende.</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for innkommende besøkende til høgskolen: </a:t>
            </a:r>
            <a:r>
              <a:rPr lang="nb-NO" sz="1000" b="1" dirty="0">
                <a:latin typeface="Open Sans" panose="020B0606030504020204" pitchFamily="34" charset="0"/>
                <a:ea typeface="Open Sans" panose="020B0606030504020204" pitchFamily="34" charset="0"/>
                <a:cs typeface="Open Sans" panose="020B0606030504020204" pitchFamily="34" charset="0"/>
              </a:rPr>
              <a:t>2,5 dager</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Turisme</a:t>
            </a:r>
          </a:p>
          <a:p>
            <a:r>
              <a:rPr lang="nb-NO" sz="1000" b="1" dirty="0">
                <a:latin typeface="Open Sans" panose="020B0606030504020204" pitchFamily="34" charset="0"/>
                <a:ea typeface="Open Sans" panose="020B0606030504020204" pitchFamily="34" charset="0"/>
                <a:cs typeface="Open Sans" panose="020B0606030504020204" pitchFamily="34" charset="0"/>
              </a:rPr>
              <a:t>Innkommende turisme</a:t>
            </a:r>
          </a:p>
          <a:p>
            <a:r>
              <a:rPr lang="nb-NO" sz="1000" dirty="0">
                <a:latin typeface="Open Sans" panose="020B0606030504020204" pitchFamily="34" charset="0"/>
                <a:ea typeface="Open Sans" panose="020B0606030504020204" pitchFamily="34" charset="0"/>
                <a:cs typeface="Open Sans" panose="020B0606030504020204" pitchFamily="34" charset="0"/>
              </a:rPr>
              <a:t>Beleggsprosent for sengeplasser i Kautokeino kommune: </a:t>
            </a:r>
            <a:r>
              <a:rPr lang="nb-NO" sz="1000" b="1" dirty="0">
                <a:latin typeface="Open Sans" panose="020B0606030504020204" pitchFamily="34" charset="0"/>
                <a:ea typeface="Open Sans" panose="020B0606030504020204" pitchFamily="34" charset="0"/>
                <a:cs typeface="Open Sans" panose="020B0606030504020204" pitchFamily="34" charset="0"/>
              </a:rPr>
              <a:t>20 %</a:t>
            </a:r>
          </a:p>
          <a:p>
            <a:r>
              <a:rPr lang="nb-NO" sz="1000" dirty="0">
                <a:latin typeface="Open Sans" panose="020B0606030504020204" pitchFamily="34" charset="0"/>
                <a:ea typeface="Open Sans" panose="020B0606030504020204" pitchFamily="34" charset="0"/>
                <a:cs typeface="Open Sans" panose="020B0606030504020204" pitchFamily="34" charset="0"/>
              </a:rPr>
              <a:t>Ingen ytterligere investeringer i sengekapasitet.</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a:t>
            </a:r>
            <a:r>
              <a:rPr lang="nb-NO" sz="1000" b="1" dirty="0">
                <a:latin typeface="Open Sans" panose="020B0606030504020204" pitchFamily="34" charset="0"/>
                <a:ea typeface="Open Sans" panose="020B0606030504020204" pitchFamily="34" charset="0"/>
                <a:cs typeface="Open Sans" panose="020B0606030504020204" pitchFamily="34" charset="0"/>
              </a:rPr>
              <a:t>1,5 dager.</a:t>
            </a:r>
          </a:p>
          <a:p>
            <a:r>
              <a:rPr lang="nb-NO" sz="1000" dirty="0">
                <a:latin typeface="Open Sans" panose="020B0606030504020204" pitchFamily="34" charset="0"/>
                <a:ea typeface="Open Sans" panose="020B0606030504020204" pitchFamily="34" charset="0"/>
                <a:cs typeface="Open Sans" panose="020B0606030504020204" pitchFamily="34" charset="0"/>
              </a:rPr>
              <a:t>Andel av turister som ankommer via Kautokeino lufthavn: </a:t>
            </a:r>
            <a:r>
              <a:rPr lang="nb-NO" sz="1000" b="1" dirty="0">
                <a:latin typeface="Open Sans" panose="020B0606030504020204" pitchFamily="34" charset="0"/>
                <a:ea typeface="Open Sans" panose="020B0606030504020204" pitchFamily="34" charset="0"/>
                <a:cs typeface="Open Sans" panose="020B0606030504020204" pitchFamily="34" charset="0"/>
              </a:rPr>
              <a:t>10 %</a:t>
            </a:r>
          </a:p>
          <a:p>
            <a:r>
              <a:rPr lang="nb-NO" sz="1000" dirty="0">
                <a:latin typeface="Open Sans" panose="020B0606030504020204" pitchFamily="34" charset="0"/>
                <a:ea typeface="Open Sans" panose="020B0606030504020204" pitchFamily="34" charset="0"/>
                <a:cs typeface="Open Sans" panose="020B0606030504020204" pitchFamily="34" charset="0"/>
              </a:rPr>
              <a:t>Døgnforbruk: </a:t>
            </a:r>
            <a:r>
              <a:rPr lang="nb-NO" sz="1000" b="1" dirty="0">
                <a:latin typeface="Open Sans" panose="020B0606030504020204" pitchFamily="34" charset="0"/>
                <a:ea typeface="Open Sans" panose="020B0606030504020204" pitchFamily="34" charset="0"/>
                <a:cs typeface="Open Sans" panose="020B0606030504020204" pitchFamily="34" charset="0"/>
              </a:rPr>
              <a:t>1800 kroner</a:t>
            </a:r>
          </a:p>
        </p:txBody>
      </p:sp>
      <p:pic>
        <p:nvPicPr>
          <p:cNvPr id="26" name="Kuva 16">
            <a:extLst>
              <a:ext uri="{FF2B5EF4-FFF2-40B4-BE49-F238E27FC236}">
                <a16:creationId xmlns:a16="http://schemas.microsoft.com/office/drawing/2014/main" id="{6733D88F-8306-C545-AE73-BDFEBD6B2E3F}"/>
              </a:ext>
            </a:extLst>
          </p:cNvPr>
          <p:cNvPicPr>
            <a:picLocks noChangeAspect="1"/>
          </p:cNvPicPr>
          <p:nvPr/>
        </p:nvPicPr>
        <p:blipFill>
          <a:blip r:embed="rId5"/>
          <a:stretch>
            <a:fillRect/>
          </a:stretch>
        </p:blipFill>
        <p:spPr>
          <a:xfrm>
            <a:off x="5123559" y="5377309"/>
            <a:ext cx="1325293" cy="1089362"/>
          </a:xfrm>
          <a:prstGeom prst="rect">
            <a:avLst/>
          </a:prstGeom>
        </p:spPr>
      </p:pic>
    </p:spTree>
    <p:extLst>
      <p:ext uri="{BB962C8B-B14F-4D97-AF65-F5344CB8AC3E}">
        <p14:creationId xmlns:p14="http://schemas.microsoft.com/office/powerpoint/2010/main" val="416062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AADE824B-167C-2E46-9102-C5C178DDF11A}"/>
              </a:ext>
            </a:extLst>
          </p:cNvPr>
          <p:cNvSpPr/>
          <p:nvPr/>
        </p:nvSpPr>
        <p:spPr>
          <a:xfrm>
            <a:off x="0" y="3163430"/>
            <a:ext cx="8820150" cy="3694570"/>
          </a:xfrm>
          <a:prstGeom prst="rect">
            <a:avLst/>
          </a:prstGeom>
          <a:solidFill>
            <a:srgbClr val="7C9DB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a:extLst>
              <a:ext uri="{FF2B5EF4-FFF2-40B4-BE49-F238E27FC236}">
                <a16:creationId xmlns:a16="http://schemas.microsoft.com/office/drawing/2014/main" id="{3154746A-969B-8246-8C81-B57C8F74F848}"/>
              </a:ext>
            </a:extLst>
          </p:cNvPr>
          <p:cNvSpPr/>
          <p:nvPr/>
        </p:nvSpPr>
        <p:spPr>
          <a:xfrm>
            <a:off x="0" y="0"/>
            <a:ext cx="8820150" cy="1388046"/>
          </a:xfrm>
          <a:prstGeom prst="rect">
            <a:avLst/>
          </a:prstGeom>
          <a:solidFill>
            <a:srgbClr val="7C9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0" y="310107"/>
            <a:ext cx="8851317" cy="861774"/>
          </a:xfrm>
          <a:prstGeom prst="rect">
            <a:avLst/>
          </a:prstGeom>
        </p:spPr>
        <p:txBody>
          <a:bodyPr wrap="square">
            <a:spAutoFit/>
          </a:bodyPr>
          <a:lstStyle/>
          <a:p>
            <a:pPr algn="ctr"/>
            <a:r>
              <a:rPr lang="nb-NO" sz="1400" b="1" dirty="0">
                <a:latin typeface="Open Sans Extrabold" charset="0"/>
                <a:ea typeface="Open Sans Extrabold" charset="0"/>
                <a:cs typeface="Open Sans Extrabold" charset="0"/>
              </a:rPr>
              <a:t>KAUTOKEINO FLYPLASS – DE ØKONOMISKE VIRKNINGENE</a:t>
            </a:r>
          </a:p>
          <a:p>
            <a:pPr algn="ctr"/>
            <a:r>
              <a:rPr lang="nb-NO" sz="3600" b="1" dirty="0">
                <a:latin typeface="Open Sans Extrabold" charset="0"/>
                <a:ea typeface="Open Sans Extrabold" charset="0"/>
                <a:cs typeface="Open Sans Extrabold" charset="0"/>
              </a:rPr>
              <a:t>SCENARIO: FORRETNINGSREISER</a:t>
            </a:r>
          </a:p>
        </p:txBody>
      </p:sp>
      <p:sp>
        <p:nvSpPr>
          <p:cNvPr id="9" name="TextBox 4">
            <a:extLst>
              <a:ext uri="{FF2B5EF4-FFF2-40B4-BE49-F238E27FC236}">
                <a16:creationId xmlns:a16="http://schemas.microsoft.com/office/drawing/2014/main" id="{3C9C2477-1E24-FF4F-8D92-1A484B434943}"/>
              </a:ext>
            </a:extLst>
          </p:cNvPr>
          <p:cNvSpPr txBox="1"/>
          <p:nvPr/>
        </p:nvSpPr>
        <p:spPr>
          <a:xfrm>
            <a:off x="0" y="1032818"/>
            <a:ext cx="8851317" cy="276999"/>
          </a:xfrm>
          <a:prstGeom prst="rect">
            <a:avLst/>
          </a:prstGeom>
          <a:noFill/>
        </p:spPr>
        <p:txBody>
          <a:bodyPr wrap="square" rtlCol="0" anchor="b">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Ingen turisttrafikk gjennom lufthavnen og dagens nivå av forretningsreisende</a:t>
            </a:r>
          </a:p>
        </p:txBody>
      </p:sp>
      <p:pic>
        <p:nvPicPr>
          <p:cNvPr id="3" name="Kuva 2">
            <a:extLst>
              <a:ext uri="{FF2B5EF4-FFF2-40B4-BE49-F238E27FC236}">
                <a16:creationId xmlns:a16="http://schemas.microsoft.com/office/drawing/2014/main" id="{54F80CE1-FE7B-1F4D-A08F-1E6E47E3EFAC}"/>
              </a:ext>
            </a:extLst>
          </p:cNvPr>
          <p:cNvPicPr>
            <a:picLocks noChangeAspect="1"/>
          </p:cNvPicPr>
          <p:nvPr/>
        </p:nvPicPr>
        <p:blipFill>
          <a:blip r:embed="rId3"/>
          <a:stretch>
            <a:fillRect/>
          </a:stretch>
        </p:blipFill>
        <p:spPr>
          <a:xfrm>
            <a:off x="0" y="1481988"/>
            <a:ext cx="9144000" cy="1587500"/>
          </a:xfrm>
          <a:prstGeom prst="rect">
            <a:avLst/>
          </a:prstGeom>
        </p:spPr>
      </p:pic>
      <p:sp>
        <p:nvSpPr>
          <p:cNvPr id="10" name="Rectangle 7">
            <a:extLst>
              <a:ext uri="{FF2B5EF4-FFF2-40B4-BE49-F238E27FC236}">
                <a16:creationId xmlns:a16="http://schemas.microsoft.com/office/drawing/2014/main" id="{71BB2B85-C4F3-624D-898D-360B120BB74C}"/>
              </a:ext>
            </a:extLst>
          </p:cNvPr>
          <p:cNvSpPr/>
          <p:nvPr/>
        </p:nvSpPr>
        <p:spPr>
          <a:xfrm>
            <a:off x="1715464" y="1617694"/>
            <a:ext cx="5420395"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3,2 MILLIONER KRONER</a:t>
            </a:r>
          </a:p>
        </p:txBody>
      </p:sp>
      <p:sp>
        <p:nvSpPr>
          <p:cNvPr id="12" name="Rectangle 8">
            <a:extLst>
              <a:ext uri="{FF2B5EF4-FFF2-40B4-BE49-F238E27FC236}">
                <a16:creationId xmlns:a16="http://schemas.microsoft.com/office/drawing/2014/main" id="{F1E7FE56-5030-714A-A638-1EB0E1F1585C}"/>
              </a:ext>
            </a:extLst>
          </p:cNvPr>
          <p:cNvSpPr/>
          <p:nvPr/>
        </p:nvSpPr>
        <p:spPr>
          <a:xfrm>
            <a:off x="3467703" y="2316148"/>
            <a:ext cx="1915910" cy="646331"/>
          </a:xfrm>
          <a:prstGeom prst="rect">
            <a:avLst/>
          </a:prstGeom>
        </p:spPr>
        <p:txBody>
          <a:bodyPr wrap="none">
            <a:spAutoFit/>
          </a:bodyPr>
          <a:lstStyle/>
          <a:p>
            <a:pPr algn="ctr"/>
            <a:r>
              <a:rPr lang="nb-NO"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 ARBEIDSPLASSER</a:t>
            </a:r>
          </a:p>
        </p:txBody>
      </p:sp>
      <p:sp>
        <p:nvSpPr>
          <p:cNvPr id="13" name="Rectangle 3">
            <a:extLst>
              <a:ext uri="{FF2B5EF4-FFF2-40B4-BE49-F238E27FC236}">
                <a16:creationId xmlns:a16="http://schemas.microsoft.com/office/drawing/2014/main" id="{18404AA6-3293-BE4F-AF51-6CC73D3A4C23}"/>
              </a:ext>
            </a:extLst>
          </p:cNvPr>
          <p:cNvSpPr/>
          <p:nvPr/>
        </p:nvSpPr>
        <p:spPr>
          <a:xfrm>
            <a:off x="454519" y="3429000"/>
            <a:ext cx="4545078" cy="2000548"/>
          </a:xfrm>
          <a:prstGeom prst="rect">
            <a:avLst/>
          </a:prstGeom>
        </p:spPr>
        <p:txBody>
          <a:bodyPr wrap="square">
            <a:spAutoFit/>
          </a:bodyPr>
          <a:lstStyle/>
          <a:p>
            <a:r>
              <a:rPr lang="nb-NO" sz="1000" dirty="0">
                <a:latin typeface="Open Sans" panose="020B0606030504020204" pitchFamily="34" charset="0"/>
                <a:ea typeface="Open Sans" panose="020B0606030504020204" pitchFamily="34" charset="0"/>
                <a:cs typeface="Open Sans" panose="020B0606030504020204" pitchFamily="34" charset="0"/>
              </a:rPr>
              <a:t>FØLGENDE FORUTSETNINGER ER TATT I DETTE SCENARIOET</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Forretningsreiser</a:t>
            </a:r>
          </a:p>
          <a:p>
            <a:r>
              <a:rPr lang="nb-NO" sz="1000" dirty="0">
                <a:latin typeface="Open Sans" panose="020B0606030504020204" pitchFamily="34" charset="0"/>
                <a:ea typeface="Open Sans" panose="020B0606030504020204" pitchFamily="34" charset="0"/>
                <a:cs typeface="Open Sans" panose="020B0606030504020204" pitchFamily="34" charset="0"/>
              </a:rPr>
              <a:t>Nåværende passasjertall via Alta lufthavn av høgskolen </a:t>
            </a:r>
          </a:p>
          <a:p>
            <a:r>
              <a:rPr lang="nb-NO" sz="1000" dirty="0">
                <a:latin typeface="Open Sans" panose="020B0606030504020204" pitchFamily="34" charset="0"/>
                <a:ea typeface="Open Sans" panose="020B0606030504020204" pitchFamily="34" charset="0"/>
                <a:cs typeface="Open Sans" panose="020B0606030504020204" pitchFamily="34" charset="0"/>
              </a:rPr>
              <a:t>og kommunens ansatte og besøkende.</a:t>
            </a:r>
          </a:p>
          <a:p>
            <a:r>
              <a:rPr lang="nb-NO" sz="1000" dirty="0">
                <a:latin typeface="Open Sans" panose="020B0606030504020204" pitchFamily="34" charset="0"/>
                <a:ea typeface="Open Sans" panose="020B0606030504020204" pitchFamily="34" charset="0"/>
                <a:cs typeface="Open Sans" panose="020B0606030504020204" pitchFamily="34" charset="0"/>
              </a:rPr>
              <a:t>Gjennomsnittlig oppholdstid for innkommende besøkende til høgskolen: </a:t>
            </a:r>
            <a:r>
              <a:rPr lang="nb-NO" sz="1000" b="1" dirty="0">
                <a:latin typeface="Open Sans" panose="020B0606030504020204" pitchFamily="34" charset="0"/>
                <a:ea typeface="Open Sans" panose="020B0606030504020204" pitchFamily="34" charset="0"/>
                <a:cs typeface="Open Sans" panose="020B0606030504020204" pitchFamily="34" charset="0"/>
              </a:rPr>
              <a:t>2,5 dager</a:t>
            </a:r>
          </a:p>
          <a:p>
            <a:r>
              <a:rPr lang="nb-NO" sz="1000" dirty="0">
                <a:latin typeface="Open Sans" panose="020B0606030504020204" pitchFamily="34" charset="0"/>
                <a:ea typeface="Open Sans" panose="020B0606030504020204" pitchFamily="34" charset="0"/>
                <a:cs typeface="Open Sans" panose="020B0606030504020204" pitchFamily="34" charset="0"/>
              </a:rPr>
              <a:t> </a:t>
            </a:r>
          </a:p>
          <a:p>
            <a:r>
              <a:rPr lang="nb-NO" b="1" dirty="0">
                <a:latin typeface="Open Sans" panose="020B0606030504020204" pitchFamily="34" charset="0"/>
                <a:ea typeface="Open Sans" panose="020B0606030504020204" pitchFamily="34" charset="0"/>
                <a:cs typeface="Open Sans" panose="020B0606030504020204" pitchFamily="34" charset="0"/>
              </a:rPr>
              <a:t>Turisme</a:t>
            </a:r>
          </a:p>
          <a:p>
            <a:r>
              <a:rPr lang="nb-NO" sz="1000" dirty="0">
                <a:latin typeface="Open Sans" panose="020B0606030504020204" pitchFamily="34" charset="0"/>
                <a:ea typeface="Open Sans" panose="020B0606030504020204" pitchFamily="34" charset="0"/>
                <a:cs typeface="Open Sans" panose="020B0606030504020204" pitchFamily="34" charset="0"/>
              </a:rPr>
              <a:t>Ingen turisttrafikk gjennom lufthavnen.</a:t>
            </a:r>
          </a:p>
          <a:p>
            <a:pPr marL="457200">
              <a:spcAft>
                <a:spcPts val="0"/>
              </a:spcAft>
            </a:pPr>
            <a:endParaRPr lang="fi-FI" sz="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Kuva 14">
            <a:extLst>
              <a:ext uri="{FF2B5EF4-FFF2-40B4-BE49-F238E27FC236}">
                <a16:creationId xmlns:a16="http://schemas.microsoft.com/office/drawing/2014/main" id="{32F1C65A-17C3-F44C-840A-D84A52CB685E}"/>
              </a:ext>
            </a:extLst>
          </p:cNvPr>
          <p:cNvPicPr>
            <a:picLocks noChangeAspect="1"/>
          </p:cNvPicPr>
          <p:nvPr/>
        </p:nvPicPr>
        <p:blipFill>
          <a:blip r:embed="rId4"/>
          <a:stretch>
            <a:fillRect/>
          </a:stretch>
        </p:blipFill>
        <p:spPr>
          <a:xfrm>
            <a:off x="5123559" y="3429000"/>
            <a:ext cx="3276600" cy="2108200"/>
          </a:xfrm>
          <a:prstGeom prst="rect">
            <a:avLst/>
          </a:prstGeom>
        </p:spPr>
      </p:pic>
      <p:pic>
        <p:nvPicPr>
          <p:cNvPr id="17" name="Kuva 16">
            <a:extLst>
              <a:ext uri="{FF2B5EF4-FFF2-40B4-BE49-F238E27FC236}">
                <a16:creationId xmlns:a16="http://schemas.microsoft.com/office/drawing/2014/main" id="{21CE4439-DB0F-4C41-A67B-1D41A6BF797E}"/>
              </a:ext>
            </a:extLst>
          </p:cNvPr>
          <p:cNvPicPr>
            <a:picLocks noChangeAspect="1"/>
          </p:cNvPicPr>
          <p:nvPr/>
        </p:nvPicPr>
        <p:blipFill>
          <a:blip r:embed="rId5"/>
          <a:stretch>
            <a:fillRect/>
          </a:stretch>
        </p:blipFill>
        <p:spPr>
          <a:xfrm>
            <a:off x="5123559" y="5377309"/>
            <a:ext cx="1325293" cy="1089362"/>
          </a:xfrm>
          <a:prstGeom prst="rect">
            <a:avLst/>
          </a:prstGeom>
        </p:spPr>
      </p:pic>
      <p:pic>
        <p:nvPicPr>
          <p:cNvPr id="30" name="Kuva 29">
            <a:extLst>
              <a:ext uri="{FF2B5EF4-FFF2-40B4-BE49-F238E27FC236}">
                <a16:creationId xmlns:a16="http://schemas.microsoft.com/office/drawing/2014/main" id="{4DEFD310-9D9B-204F-B9FB-6FCB91C431DD}"/>
              </a:ext>
            </a:extLst>
          </p:cNvPr>
          <p:cNvPicPr>
            <a:picLocks noChangeAspect="1"/>
          </p:cNvPicPr>
          <p:nvPr/>
        </p:nvPicPr>
        <p:blipFill>
          <a:blip r:embed="rId6"/>
          <a:stretch>
            <a:fillRect/>
          </a:stretch>
        </p:blipFill>
        <p:spPr>
          <a:xfrm>
            <a:off x="5123559" y="3429000"/>
            <a:ext cx="3276600" cy="2108200"/>
          </a:xfrm>
          <a:prstGeom prst="rect">
            <a:avLst/>
          </a:prstGeom>
        </p:spPr>
      </p:pic>
      <p:sp>
        <p:nvSpPr>
          <p:cNvPr id="31" name="Suorakulmio 30">
            <a:extLst>
              <a:ext uri="{FF2B5EF4-FFF2-40B4-BE49-F238E27FC236}">
                <a16:creationId xmlns:a16="http://schemas.microsoft.com/office/drawing/2014/main" id="{FEC55B2B-9C13-9346-AE2D-43422DB0AE52}"/>
              </a:ext>
            </a:extLst>
          </p:cNvPr>
          <p:cNvSpPr/>
          <p:nvPr/>
        </p:nvSpPr>
        <p:spPr>
          <a:xfrm>
            <a:off x="5123559" y="3497886"/>
            <a:ext cx="3276600" cy="307777"/>
          </a:xfrm>
          <a:prstGeom prst="rect">
            <a:avLst/>
          </a:prstGeom>
        </p:spPr>
        <p:txBody>
          <a:bodyPr wrap="square">
            <a:spAutoFit/>
          </a:bodyPr>
          <a:lstStyle/>
          <a:p>
            <a:pPr algn="ctr"/>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Fordeling av økonomiske konsekvenser:</a:t>
            </a:r>
          </a:p>
        </p:txBody>
      </p:sp>
      <p:sp>
        <p:nvSpPr>
          <p:cNvPr id="32" name="Suorakulmio 31">
            <a:extLst>
              <a:ext uri="{FF2B5EF4-FFF2-40B4-BE49-F238E27FC236}">
                <a16:creationId xmlns:a16="http://schemas.microsoft.com/office/drawing/2014/main" id="{B8C025CC-D548-1A4C-8576-7E6D9DCFE0EB}"/>
              </a:ext>
            </a:extLst>
          </p:cNvPr>
          <p:cNvSpPr/>
          <p:nvPr/>
        </p:nvSpPr>
        <p:spPr>
          <a:xfrm>
            <a:off x="5328188" y="3781368"/>
            <a:ext cx="727700"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Direkte</a:t>
            </a:r>
          </a:p>
        </p:txBody>
      </p:sp>
      <p:sp>
        <p:nvSpPr>
          <p:cNvPr id="33" name="Suorakulmio 32">
            <a:extLst>
              <a:ext uri="{FF2B5EF4-FFF2-40B4-BE49-F238E27FC236}">
                <a16:creationId xmlns:a16="http://schemas.microsoft.com/office/drawing/2014/main" id="{207CEC2B-2AC6-FE44-8A3F-934D24067FA7}"/>
              </a:ext>
            </a:extLst>
          </p:cNvPr>
          <p:cNvSpPr/>
          <p:nvPr/>
        </p:nvSpPr>
        <p:spPr>
          <a:xfrm>
            <a:off x="5328188" y="4051083"/>
            <a:ext cx="886397"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Indirekte</a:t>
            </a:r>
          </a:p>
        </p:txBody>
      </p:sp>
      <p:sp>
        <p:nvSpPr>
          <p:cNvPr id="34" name="Suorakulmio 33">
            <a:extLst>
              <a:ext uri="{FF2B5EF4-FFF2-40B4-BE49-F238E27FC236}">
                <a16:creationId xmlns:a16="http://schemas.microsoft.com/office/drawing/2014/main" id="{635E6D5C-4A29-E944-BB9F-7FA6C847D309}"/>
              </a:ext>
            </a:extLst>
          </p:cNvPr>
          <p:cNvSpPr/>
          <p:nvPr/>
        </p:nvSpPr>
        <p:spPr>
          <a:xfrm>
            <a:off x="5328188" y="4333955"/>
            <a:ext cx="893578"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Indusert</a:t>
            </a:r>
          </a:p>
        </p:txBody>
      </p:sp>
      <p:sp>
        <p:nvSpPr>
          <p:cNvPr id="35" name="Suorakulmio 34">
            <a:extLst>
              <a:ext uri="{FF2B5EF4-FFF2-40B4-BE49-F238E27FC236}">
                <a16:creationId xmlns:a16="http://schemas.microsoft.com/office/drawing/2014/main" id="{714BDFE7-C2EF-E74D-B102-B442EAF46438}"/>
              </a:ext>
            </a:extLst>
          </p:cNvPr>
          <p:cNvSpPr/>
          <p:nvPr/>
        </p:nvSpPr>
        <p:spPr>
          <a:xfrm>
            <a:off x="5328188" y="4590513"/>
            <a:ext cx="978153"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Katalytisk</a:t>
            </a:r>
          </a:p>
        </p:txBody>
      </p:sp>
      <p:sp>
        <p:nvSpPr>
          <p:cNvPr id="36" name="Suorakulmio 35">
            <a:extLst>
              <a:ext uri="{FF2B5EF4-FFF2-40B4-BE49-F238E27FC236}">
                <a16:creationId xmlns:a16="http://schemas.microsoft.com/office/drawing/2014/main" id="{D4E0D8D5-BC0B-5141-8DE0-2BDE3DAAAA85}"/>
              </a:ext>
            </a:extLst>
          </p:cNvPr>
          <p:cNvSpPr/>
          <p:nvPr/>
        </p:nvSpPr>
        <p:spPr>
          <a:xfrm>
            <a:off x="5328188" y="5057580"/>
            <a:ext cx="1859805"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Passasjertall</a:t>
            </a:r>
          </a:p>
        </p:txBody>
      </p:sp>
      <p:sp>
        <p:nvSpPr>
          <p:cNvPr id="37" name="Suorakulmio 36">
            <a:extLst>
              <a:ext uri="{FF2B5EF4-FFF2-40B4-BE49-F238E27FC236}">
                <a16:creationId xmlns:a16="http://schemas.microsoft.com/office/drawing/2014/main" id="{8FA37C41-1648-A34C-A162-6EA3DE4F0939}"/>
              </a:ext>
            </a:extLst>
          </p:cNvPr>
          <p:cNvSpPr/>
          <p:nvPr/>
        </p:nvSpPr>
        <p:spPr>
          <a:xfrm>
            <a:off x="7321446" y="3781368"/>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8 %</a:t>
            </a:r>
          </a:p>
        </p:txBody>
      </p:sp>
      <p:sp>
        <p:nvSpPr>
          <p:cNvPr id="38" name="Suorakulmio 37">
            <a:extLst>
              <a:ext uri="{FF2B5EF4-FFF2-40B4-BE49-F238E27FC236}">
                <a16:creationId xmlns:a16="http://schemas.microsoft.com/office/drawing/2014/main" id="{91FA7057-0D08-F942-9F65-04E2A11502C2}"/>
              </a:ext>
            </a:extLst>
          </p:cNvPr>
          <p:cNvSpPr/>
          <p:nvPr/>
        </p:nvSpPr>
        <p:spPr>
          <a:xfrm>
            <a:off x="7321446" y="4064240"/>
            <a:ext cx="495649"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8 %</a:t>
            </a:r>
          </a:p>
        </p:txBody>
      </p:sp>
      <p:sp>
        <p:nvSpPr>
          <p:cNvPr id="39" name="Suorakulmio 38">
            <a:extLst>
              <a:ext uri="{FF2B5EF4-FFF2-40B4-BE49-F238E27FC236}">
                <a16:creationId xmlns:a16="http://schemas.microsoft.com/office/drawing/2014/main" id="{0030A001-2E0E-CF45-8FBC-771183D9C53B}"/>
              </a:ext>
            </a:extLst>
          </p:cNvPr>
          <p:cNvSpPr/>
          <p:nvPr/>
        </p:nvSpPr>
        <p:spPr>
          <a:xfrm>
            <a:off x="7321446" y="4333955"/>
            <a:ext cx="598241"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21 %</a:t>
            </a:r>
          </a:p>
        </p:txBody>
      </p:sp>
      <p:sp>
        <p:nvSpPr>
          <p:cNvPr id="40" name="Suorakulmio 39">
            <a:extLst>
              <a:ext uri="{FF2B5EF4-FFF2-40B4-BE49-F238E27FC236}">
                <a16:creationId xmlns:a16="http://schemas.microsoft.com/office/drawing/2014/main" id="{4FF56A84-31FA-0B46-984E-314CD824D756}"/>
              </a:ext>
            </a:extLst>
          </p:cNvPr>
          <p:cNvSpPr/>
          <p:nvPr/>
        </p:nvSpPr>
        <p:spPr>
          <a:xfrm>
            <a:off x="7321446" y="4603670"/>
            <a:ext cx="598241"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63 %</a:t>
            </a:r>
          </a:p>
        </p:txBody>
      </p:sp>
      <p:sp>
        <p:nvSpPr>
          <p:cNvPr id="41" name="Suorakulmio 40">
            <a:extLst>
              <a:ext uri="{FF2B5EF4-FFF2-40B4-BE49-F238E27FC236}">
                <a16:creationId xmlns:a16="http://schemas.microsoft.com/office/drawing/2014/main" id="{EE6DCC18-B5D9-344B-BDCC-DA131DD163C2}"/>
              </a:ext>
            </a:extLst>
          </p:cNvPr>
          <p:cNvSpPr/>
          <p:nvPr/>
        </p:nvSpPr>
        <p:spPr>
          <a:xfrm>
            <a:off x="7321446" y="5064159"/>
            <a:ext cx="641522" cy="307777"/>
          </a:xfrm>
          <a:prstGeom prst="rect">
            <a:avLst/>
          </a:prstGeom>
        </p:spPr>
        <p:txBody>
          <a:bodyPr wrap="none">
            <a:spAutoFit/>
          </a:bodyPr>
          <a:lstStyle/>
          <a:p>
            <a:r>
              <a:rPr lang="nb-N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2600</a:t>
            </a:r>
          </a:p>
        </p:txBody>
      </p:sp>
    </p:spTree>
    <p:extLst>
      <p:ext uri="{BB962C8B-B14F-4D97-AF65-F5344CB8AC3E}">
        <p14:creationId xmlns:p14="http://schemas.microsoft.com/office/powerpoint/2010/main" val="287380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3"/>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FLYPLASS – DE ØKONOMISKE VIRKNINGENE</a:t>
            </a:r>
          </a:p>
          <a:p>
            <a:r>
              <a:rPr lang="nb-NO" sz="3600" b="1" dirty="0">
                <a:solidFill>
                  <a:schemeClr val="bg1"/>
                </a:solidFill>
                <a:latin typeface="Open Sans Extrabold" charset="0"/>
                <a:ea typeface="Open Sans Extrabold" charset="0"/>
                <a:cs typeface="Open Sans Extrabold" charset="0"/>
              </a:rPr>
              <a:t>Kilder</a:t>
            </a:r>
          </a:p>
        </p:txBody>
      </p:sp>
      <p:sp>
        <p:nvSpPr>
          <p:cNvPr id="2" name="Rectangle 1">
            <a:extLst>
              <a:ext uri="{FF2B5EF4-FFF2-40B4-BE49-F238E27FC236}">
                <a16:creationId xmlns:a16="http://schemas.microsoft.com/office/drawing/2014/main" id="{FA6BC884-2AB3-DA4B-8CCF-0B6CB69BDB0F}"/>
              </a:ext>
            </a:extLst>
          </p:cNvPr>
          <p:cNvSpPr/>
          <p:nvPr/>
        </p:nvSpPr>
        <p:spPr>
          <a:xfrm>
            <a:off x="644684" y="1698153"/>
            <a:ext cx="7827983" cy="4893647"/>
          </a:xfrm>
          <a:prstGeom prst="rect">
            <a:avLst/>
          </a:prstGeom>
        </p:spPr>
        <p:txBody>
          <a:bodyPr wrap="square">
            <a:spAutoFit/>
          </a:bodyPr>
          <a:lstStyle/>
          <a:p>
            <a:r>
              <a:rPr lang="nb-NO" sz="1200" dirty="0">
                <a:latin typeface="Open Sans Light" panose="020B0306030504020204" pitchFamily="34" charset="0"/>
                <a:ea typeface="Open Sans Light" panose="020B0306030504020204" pitchFamily="34" charset="0"/>
                <a:cs typeface="Open Sans Light" panose="020B0306030504020204" pitchFamily="34" charset="0"/>
              </a:rPr>
              <a:t>Avinor, ’Flyplassavgifter fra nettsiden’,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Icelandic Tourist Board, 'Reiselivsstatistikk på nettsiden',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InterVISTAS, ‘Economic Impact of European Airports, a Critical Catalyst to Economic Growth’, (2012).</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IUC, ’Samhällsekonomisk kalkyl Skellefteå Airport’, (2009).</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Kautokeino kommune og Sápmi Næringshage AS, ‘Intervju om statistikk’,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Kiila Consulting, ‘Enontekiö airport economic Impact Analysis’,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Klaesson, Johan og Mellander Charlotta, ‘Jönköpings flygplats och den regionala ekonomin’, (2013).</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Mukkala Kirsi og Tervo Hannu, ’Air transportation and regional growth: which way does the causality run?’, (45).</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Samisk høgskole i Kautokeino, ‘Intervju og eposter om lufttransport den 8.10.2018, 18.1.2019 og 21.1.2019’, (2019).</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Samisk høgskole i Kautokeino, 'Organisasjonens reisestatistikk',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Statistics of Finland, 'Reiselivsstatistikk på nettsiden',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Statistisk sentralbyrå, ’Fylkesfordelt nasjonalregnskap’, (2009). https://www.ssb.no/en/nasjonalregnskap-og-konjunkturer/statistikker/fnr/aar/2012-03-12</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Statistisk sentralbyrå, 'Reiselivsstatistikk på nettsiden',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Statistikknett Reiseliv, ‘Reiselivsstatistikk på nettsiden’, (2018).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Storhammar Esa, ‘Selvitys Jyväskylän lentoliikenteen taloudellisista vaikutuksista’, (2013).</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Storhammar Esa, ‘Selvitys lentoliikenteen vaikutuksista Satakunnassa’, (2014).</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Virma, ’Lappeenrannan lentoliikenteen taloudelliset vaikutukset’, (2014).</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Verdens turismeorganisasjon (UNWTO), ’Tourism Highlights’, (2016).</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WSP Analys och Strategi, ‘Marknads- analys Midlanda - Flygplatsens betydelse för den regionala ekonomin i Sundsvalls regionen’, (2008).</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WSP Analys och Strategi, ‘Västerås flygplats regionalekonomiska betydelse’, (2010).</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WSP Analys och Strategi, ‘Framtidsstudie - Kalmar flygplats betydelse för utvecklingen i regionen’, (2010).</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WSP Analys och Strategi, ‘Analys av Småland Airport - Effekter påtillgänglighet, tillväxt och turism’, (2012).</a:t>
            </a:r>
          </a:p>
          <a:p>
            <a:r>
              <a:rPr lang="nb-NO" sz="1200" dirty="0">
                <a:latin typeface="Open Sans Light" panose="020B0306030504020204" pitchFamily="34" charset="0"/>
                <a:ea typeface="Open Sans Light" panose="020B0306030504020204" pitchFamily="34" charset="0"/>
                <a:cs typeface="Open Sans Light" panose="020B0306030504020204" pitchFamily="34" charset="0"/>
              </a:rPr>
              <a:t>WSP Analys och Strategi, ‘Flygplatsenra i Västernorrlands län – översiktlig analysis av samhällsnyttan’, (2014)</a:t>
            </a:r>
          </a:p>
        </p:txBody>
      </p:sp>
    </p:spTree>
    <p:extLst>
      <p:ext uri="{BB962C8B-B14F-4D97-AF65-F5344CB8AC3E}">
        <p14:creationId xmlns:p14="http://schemas.microsoft.com/office/powerpoint/2010/main" val="134161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FLYPLASS – DE ØKONOMISKE VIRKNINGENE</a:t>
            </a:r>
          </a:p>
          <a:p>
            <a:r>
              <a:rPr lang="nb-NO" sz="3600" b="1" dirty="0">
                <a:solidFill>
                  <a:schemeClr val="bg1"/>
                </a:solidFill>
                <a:latin typeface="Open Sans Extrabold" charset="0"/>
                <a:ea typeface="Open Sans Extrabold" charset="0"/>
                <a:cs typeface="Open Sans Extrabold" charset="0"/>
              </a:rPr>
              <a:t>KULTURELLE VIRKNINGER</a:t>
            </a:r>
          </a:p>
        </p:txBody>
      </p:sp>
      <p:sp>
        <p:nvSpPr>
          <p:cNvPr id="2" name="Rectangle 1">
            <a:extLst>
              <a:ext uri="{FF2B5EF4-FFF2-40B4-BE49-F238E27FC236}">
                <a16:creationId xmlns:a16="http://schemas.microsoft.com/office/drawing/2014/main" id="{FA6BC884-2AB3-DA4B-8CCF-0B6CB69BDB0F}"/>
              </a:ext>
            </a:extLst>
          </p:cNvPr>
          <p:cNvSpPr/>
          <p:nvPr/>
        </p:nvSpPr>
        <p:spPr>
          <a:xfrm>
            <a:off x="767815" y="1640896"/>
            <a:ext cx="7827983" cy="4493538"/>
          </a:xfrm>
          <a:prstGeom prst="rect">
            <a:avLst/>
          </a:prstGeom>
        </p:spPr>
        <p:txBody>
          <a:bodyPr wrap="square">
            <a:spAutoFit/>
          </a:bodyPr>
          <a:lstStyle/>
          <a:p>
            <a:r>
              <a:rPr lang="nb-NO" sz="1300" dirty="0">
                <a:latin typeface="Open Sans" panose="020B0606030504020204" pitchFamily="34" charset="0"/>
                <a:ea typeface="Open Sans" panose="020B0606030504020204" pitchFamily="34" charset="0"/>
                <a:cs typeface="Open Sans" panose="020B0606030504020204" pitchFamily="34" charset="0"/>
              </a:rPr>
              <a:t>Samisk høgskole i Kautokeino er samenes eneste universitet/høgskole, og det er det eneste universitetet for urfolk i verden. Høgskolen spiller en avgjørende rolle i å opprettholde og utvikle kulturarven og språket i hele Sameland. Det kan ikke videreutvikles uten forbindelser til øvrige deler av Sameland og andre samfunn.</a:t>
            </a:r>
          </a:p>
          <a:p>
            <a:endParaRPr lang="fi-FI" sz="1300" dirty="0">
              <a:latin typeface="Open Sans" panose="020B0606030504020204" pitchFamily="34" charset="0"/>
              <a:ea typeface="Open Sans" panose="020B0606030504020204" pitchFamily="34" charset="0"/>
              <a:cs typeface="Open Sans" panose="020B0606030504020204" pitchFamily="34" charset="0"/>
            </a:endParaRPr>
          </a:p>
          <a:p>
            <a:r>
              <a:rPr lang="nb-NO" sz="1300" dirty="0">
                <a:latin typeface="Open Sans" panose="020B0606030504020204" pitchFamily="34" charset="0"/>
                <a:ea typeface="Open Sans" panose="020B0606030504020204" pitchFamily="34" charset="0"/>
                <a:cs typeface="Open Sans" panose="020B0606030504020204" pitchFamily="34" charset="0"/>
              </a:rPr>
              <a:t>Høgskolen tjener hele det samiske samfunnet i Norge, Finland, Sverige og Russland. Rundt 25 % av studentene er utlendinger og mange prosjekter er internasjonale. Siden høgskolen ikke kan flyttes til et annet sted og samarbeid ikke fullt ut kan erstattes med telefonkonferanser, er utviklingen av flyforbindelser avgjørende.</a:t>
            </a:r>
          </a:p>
          <a:p>
            <a:endParaRPr lang="fi-FI" sz="1300" dirty="0">
              <a:latin typeface="Open Sans" panose="020B0606030504020204" pitchFamily="34" charset="0"/>
              <a:ea typeface="Open Sans" panose="020B0606030504020204" pitchFamily="34" charset="0"/>
              <a:cs typeface="Open Sans" panose="020B0606030504020204" pitchFamily="34" charset="0"/>
            </a:endParaRPr>
          </a:p>
          <a:p>
            <a:r>
              <a:rPr lang="nb-NO" sz="1300" dirty="0">
                <a:latin typeface="Open Sans" panose="020B0606030504020204" pitchFamily="34" charset="0"/>
                <a:ea typeface="Open Sans" panose="020B0606030504020204" pitchFamily="34" charset="0"/>
                <a:cs typeface="Open Sans" panose="020B0606030504020204" pitchFamily="34" charset="0"/>
              </a:rPr>
              <a:t>Alta lufthavn fyller ikke høgskolens behov i øyeblikket. Å kjøre til Alta tar tid, og videre er den største utfordringen forbindelsen fra Alta til og fra de endelige reisemålene. Flyvninger fra Kautokeino til Tromsø vil i stor grad løse dagens problemer med forbindelser og øke høgskolens produktivitet.</a:t>
            </a:r>
          </a:p>
          <a:p>
            <a:endParaRPr lang="fi-FI" sz="1300" dirty="0">
              <a:latin typeface="Open Sans" panose="020B0606030504020204" pitchFamily="34" charset="0"/>
              <a:ea typeface="Open Sans" panose="020B0606030504020204" pitchFamily="34" charset="0"/>
              <a:cs typeface="Open Sans" panose="020B0606030504020204" pitchFamily="34" charset="0"/>
            </a:endParaRPr>
          </a:p>
          <a:p>
            <a:r>
              <a:rPr lang="nb-NO" sz="1300" dirty="0">
                <a:latin typeface="Open Sans" panose="020B0606030504020204" pitchFamily="34" charset="0"/>
                <a:ea typeface="Open Sans" panose="020B0606030504020204" pitchFamily="34" charset="0"/>
                <a:cs typeface="Open Sans" panose="020B0606030504020204" pitchFamily="34" charset="0"/>
              </a:rPr>
              <a:t>En ny lufthavn vil ikke øke reisevirksomheten til høgskolens ansatte i stor grad, men i kraft av besøkende og studenter vil det øke innkommende trafikk. Spesielt vil bedre forbindelser øke samarbeid, fordi det vil være enklere for innkommende besøkende å nå Kautokeino. Dermed vil lufthavnen øke høgskolens kulturelle påvirkning. </a:t>
            </a:r>
          </a:p>
          <a:p>
            <a:endParaRPr lang="fi-FI" sz="1300" dirty="0">
              <a:latin typeface="Open Sans" panose="020B0606030504020204" pitchFamily="34" charset="0"/>
              <a:ea typeface="Open Sans" panose="020B0606030504020204" pitchFamily="34" charset="0"/>
              <a:cs typeface="Open Sans" panose="020B0606030504020204" pitchFamily="34" charset="0"/>
            </a:endParaRPr>
          </a:p>
          <a:p>
            <a:r>
              <a:rPr lang="nb-NO" sz="1300" dirty="0">
                <a:latin typeface="Open Sans" panose="020B0606030504020204" pitchFamily="34" charset="0"/>
              </a:rPr>
              <a:t>Høgskolen vil være det viktigste argumentet for en lufthavn i Kautokeino</a:t>
            </a:r>
            <a:r>
              <a:rPr lang="nb-NO" sz="1300" dirty="0">
                <a:latin typeface="Open Sans" panose="020B0606030504020204" pitchFamily="34" charset="0"/>
                <a:ea typeface="Open Sans" panose="020B0606030504020204" pitchFamily="34" charset="0"/>
                <a:cs typeface="Open Sans" panose="020B0606030504020204" pitchFamily="34" charset="0"/>
              </a:rPr>
              <a:t>. Sett fra et økonomisk perspektiv vil turisme spille en viktig rolle, men de kulturelle virkningene av en fungerende lufthavn vil være uvurderlige.  </a:t>
            </a:r>
          </a:p>
        </p:txBody>
      </p:sp>
    </p:spTree>
    <p:extLst>
      <p:ext uri="{BB962C8B-B14F-4D97-AF65-F5344CB8AC3E}">
        <p14:creationId xmlns:p14="http://schemas.microsoft.com/office/powerpoint/2010/main" val="30607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03463" y="1868524"/>
            <a:ext cx="5472417" cy="461665"/>
          </a:xfrm>
          <a:prstGeom prst="rect">
            <a:avLst/>
          </a:prstGeom>
          <a:noFill/>
        </p:spPr>
        <p:txBody>
          <a:bodyPr wrap="square" rtlCol="0">
            <a:spAutoFit/>
          </a:bodyPr>
          <a:lstStyle/>
          <a:p>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FLY- OG LUFTHAVNSTØRRELSE</a:t>
            </a:r>
          </a:p>
        </p:txBody>
      </p:sp>
      <p:pic>
        <p:nvPicPr>
          <p:cNvPr id="5" name="Picture 4">
            <a:extLst>
              <a:ext uri="{FF2B5EF4-FFF2-40B4-BE49-F238E27FC236}">
                <a16:creationId xmlns:a16="http://schemas.microsoft.com/office/drawing/2014/main" id="{8E01E70D-5030-BF40-9A1D-4FFD05568DC2}"/>
              </a:ext>
            </a:extLst>
          </p:cNvPr>
          <p:cNvPicPr>
            <a:picLocks noChangeAspect="1"/>
          </p:cNvPicPr>
          <p:nvPr/>
        </p:nvPicPr>
        <p:blipFill>
          <a:blip r:embed="rId3"/>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120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49958" y="1717768"/>
            <a:ext cx="6808067" cy="830997"/>
          </a:xfrm>
          <a:prstGeom prst="rect">
            <a:avLst/>
          </a:prstGeom>
          <a:noFill/>
        </p:spPr>
        <p:txBody>
          <a:bodyPr wrap="square" rtlCol="0">
            <a:spAutoFit/>
          </a:bodyPr>
          <a:lstStyle/>
          <a:p>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SAMMENHENG </a:t>
            </a:r>
            <a:r>
              <a:rPr lang="nb-NO" sz="2400" b="1">
                <a:solidFill>
                  <a:schemeClr val="bg1"/>
                </a:solidFill>
                <a:latin typeface="Open Sans" panose="020B0606030504020204" pitchFamily="34" charset="0"/>
                <a:ea typeface="Open Sans" panose="020B0606030504020204" pitchFamily="34" charset="0"/>
                <a:cs typeface="Open Sans" panose="020B0606030504020204" pitchFamily="34" charset="0"/>
              </a:rPr>
              <a:t>MELLOM LUFTFART </a:t>
            </a:r>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OG ØKONOMISK UTVIKLING</a:t>
            </a:r>
          </a:p>
        </p:txBody>
      </p:sp>
      <p:pic>
        <p:nvPicPr>
          <p:cNvPr id="5" name="Picture 4">
            <a:extLst>
              <a:ext uri="{FF2B5EF4-FFF2-40B4-BE49-F238E27FC236}">
                <a16:creationId xmlns:a16="http://schemas.microsoft.com/office/drawing/2014/main" id="{5735522B-0737-5C41-AC8B-2F43B47796ED}"/>
              </a:ext>
            </a:extLst>
          </p:cNvPr>
          <p:cNvPicPr>
            <a:picLocks noChangeAspect="1"/>
          </p:cNvPicPr>
          <p:nvPr/>
        </p:nvPicPr>
        <p:blipFill>
          <a:blip r:embed="rId3"/>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2177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8899749-9910-8B4B-ADCB-B317420BCB39}"/>
              </a:ext>
            </a:extLst>
          </p:cNvPr>
          <p:cNvGrpSpPr/>
          <p:nvPr/>
        </p:nvGrpSpPr>
        <p:grpSpPr>
          <a:xfrm>
            <a:off x="0" y="0"/>
            <a:ext cx="9144000" cy="6858000"/>
            <a:chOff x="0" y="0"/>
            <a:chExt cx="9144000" cy="6858000"/>
          </a:xfrm>
        </p:grpSpPr>
        <p:grpSp>
          <p:nvGrpSpPr>
            <p:cNvPr id="10" name="Group 9">
              <a:extLst>
                <a:ext uri="{FF2B5EF4-FFF2-40B4-BE49-F238E27FC236}">
                  <a16:creationId xmlns:a16="http://schemas.microsoft.com/office/drawing/2014/main" id="{9B1B7696-7338-284A-99E4-DC98C78BE0D6}"/>
                </a:ext>
              </a:extLst>
            </p:cNvPr>
            <p:cNvGrpSpPr/>
            <p:nvPr/>
          </p:nvGrpSpPr>
          <p:grpSpPr>
            <a:xfrm>
              <a:off x="0" y="0"/>
              <a:ext cx="9144000" cy="6858000"/>
              <a:chOff x="0" y="0"/>
              <a:chExt cx="9144000" cy="6858000"/>
            </a:xfrm>
          </p:grpSpPr>
          <p:grpSp>
            <p:nvGrpSpPr>
              <p:cNvPr id="8" name="Group 7">
                <a:extLst>
                  <a:ext uri="{FF2B5EF4-FFF2-40B4-BE49-F238E27FC236}">
                    <a16:creationId xmlns:a16="http://schemas.microsoft.com/office/drawing/2014/main" id="{A9ED768C-51A7-D14F-9546-FAA2A974EF23}"/>
                  </a:ext>
                </a:extLst>
              </p:cNvPr>
              <p:cNvGrpSpPr/>
              <p:nvPr/>
            </p:nvGrpSpPr>
            <p:grpSpPr>
              <a:xfrm>
                <a:off x="0" y="0"/>
                <a:ext cx="9144000" cy="6858000"/>
                <a:chOff x="0" y="0"/>
                <a:chExt cx="9144000" cy="6858000"/>
              </a:xfrm>
            </p:grpSpPr>
            <p:grpSp>
              <p:nvGrpSpPr>
                <p:cNvPr id="5" name="Group 4">
                  <a:extLst>
                    <a:ext uri="{FF2B5EF4-FFF2-40B4-BE49-F238E27FC236}">
                      <a16:creationId xmlns:a16="http://schemas.microsoft.com/office/drawing/2014/main" id="{73C57E8D-69EB-3949-B40C-180F00B961A4}"/>
                    </a:ext>
                  </a:extLst>
                </p:cNvPr>
                <p:cNvGrpSpPr/>
                <p:nvPr/>
              </p:nvGrpSpPr>
              <p:grpSpPr>
                <a:xfrm>
                  <a:off x="0" y="0"/>
                  <a:ext cx="9144000" cy="6858000"/>
                  <a:chOff x="0" y="152400"/>
                  <a:chExt cx="9144000" cy="68580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
                <p:nvSpPr>
                  <p:cNvPr id="3" name="Rectangle 2">
                    <a:extLst>
                      <a:ext uri="{FF2B5EF4-FFF2-40B4-BE49-F238E27FC236}">
                        <a16:creationId xmlns:a16="http://schemas.microsoft.com/office/drawing/2014/main" id="{8731B8CE-BFE9-814D-8E21-31DB9B87FE17}"/>
                      </a:ext>
                    </a:extLst>
                  </p:cNvPr>
                  <p:cNvSpPr/>
                  <p:nvPr/>
                </p:nvSpPr>
                <p:spPr>
                  <a:xfrm>
                    <a:off x="399245" y="6723637"/>
                    <a:ext cx="3656261" cy="205198"/>
                  </a:xfrm>
                  <a:prstGeom prst="rect">
                    <a:avLst/>
                  </a:prstGeom>
                  <a:solidFill>
                    <a:srgbClr val="FEE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739B494D-B236-774D-AC1D-FD90CEC1C9A0}"/>
                      </a:ext>
                    </a:extLst>
                  </p:cNvPr>
                  <p:cNvSpPr/>
                  <p:nvPr/>
                </p:nvSpPr>
                <p:spPr>
                  <a:xfrm>
                    <a:off x="3966693" y="6078187"/>
                    <a:ext cx="4788999" cy="932213"/>
                  </a:xfrm>
                  <a:prstGeom prst="rect">
                    <a:avLst/>
                  </a:prstGeom>
                  <a:solidFill>
                    <a:srgbClr val="FEE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6" name="Rectangle 5">
                  <a:extLst>
                    <a:ext uri="{FF2B5EF4-FFF2-40B4-BE49-F238E27FC236}">
                      <a16:creationId xmlns:a16="http://schemas.microsoft.com/office/drawing/2014/main" id="{0A11D5EB-D7CA-9649-B9AD-AD47FA6541C8}"/>
                    </a:ext>
                  </a:extLst>
                </p:cNvPr>
                <p:cNvSpPr/>
                <p:nvPr/>
              </p:nvSpPr>
              <p:spPr>
                <a:xfrm>
                  <a:off x="8755693" y="5887233"/>
                  <a:ext cx="325677" cy="970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9" name="Rectangle 8">
                <a:extLst>
                  <a:ext uri="{FF2B5EF4-FFF2-40B4-BE49-F238E27FC236}">
                    <a16:creationId xmlns:a16="http://schemas.microsoft.com/office/drawing/2014/main" id="{24B3E9C2-708C-5845-9403-6372B9541614}"/>
                  </a:ext>
                </a:extLst>
              </p:cNvPr>
              <p:cNvSpPr/>
              <p:nvPr/>
            </p:nvSpPr>
            <p:spPr>
              <a:xfrm>
                <a:off x="1202076" y="102742"/>
                <a:ext cx="6657654" cy="635812"/>
              </a:xfrm>
              <a:prstGeom prst="rect">
                <a:avLst/>
              </a:prstGeom>
              <a:solidFill>
                <a:srgbClr val="FEE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pic>
          <p:nvPicPr>
            <p:cNvPr id="12" name="Picture 11">
              <a:extLst>
                <a:ext uri="{FF2B5EF4-FFF2-40B4-BE49-F238E27FC236}">
                  <a16:creationId xmlns:a16="http://schemas.microsoft.com/office/drawing/2014/main" id="{13D5F25C-CCF0-844F-8243-7C23D588F1B6}"/>
                </a:ext>
              </a:extLst>
            </p:cNvPr>
            <p:cNvPicPr>
              <a:picLocks noChangeAspect="1"/>
            </p:cNvPicPr>
            <p:nvPr/>
          </p:nvPicPr>
          <p:blipFill>
            <a:blip r:embed="rId4"/>
            <a:stretch>
              <a:fillRect/>
            </a:stretch>
          </p:blipFill>
          <p:spPr>
            <a:xfrm>
              <a:off x="7913355" y="5743828"/>
              <a:ext cx="772775" cy="934436"/>
            </a:xfrm>
            <a:prstGeom prst="rect">
              <a:avLst/>
            </a:prstGeom>
          </p:spPr>
        </p:pic>
        <p:sp>
          <p:nvSpPr>
            <p:cNvPr id="14" name="TextBox 13">
              <a:extLst>
                <a:ext uri="{FF2B5EF4-FFF2-40B4-BE49-F238E27FC236}">
                  <a16:creationId xmlns:a16="http://schemas.microsoft.com/office/drawing/2014/main" id="{AB93072B-6386-D84B-BD91-64F47383043F}"/>
                </a:ext>
              </a:extLst>
            </p:cNvPr>
            <p:cNvSpPr txBox="1"/>
            <p:nvPr/>
          </p:nvSpPr>
          <p:spPr>
            <a:xfrm>
              <a:off x="469583" y="5999478"/>
              <a:ext cx="5625258" cy="784830"/>
            </a:xfrm>
            <a:prstGeom prst="rect">
              <a:avLst/>
            </a:prstGeom>
            <a:solidFill>
              <a:srgbClr val="FEE19A"/>
            </a:solidFill>
          </p:spPr>
          <p:txBody>
            <a:bodyPr wrap="none" rtlCol="0">
              <a:spAutoFit/>
            </a:bodyPr>
            <a:lstStyle/>
            <a:p>
              <a:endParaRPr lang="fi-FI" sz="9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nb-NO" sz="9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Beregningen av flyrutenes driftskostnader ble gjort under følgende forutsetninger:</a:t>
              </a:r>
            </a:p>
            <a:p>
              <a:pPr marL="171450" indent="-171450">
                <a:buFont typeface="Arial" panose="020B0604020202020204" pitchFamily="34" charset="0"/>
                <a:buChar char="•"/>
              </a:pPr>
              <a:r>
                <a:rPr lang="nb-NO" sz="9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80 % belegg og 30 % andel av indirekte driftskostnader.</a:t>
              </a:r>
            </a:p>
            <a:p>
              <a:pPr marL="171450" indent="-171450">
                <a:buFont typeface="Arial" panose="020B0604020202020204" pitchFamily="34" charset="0"/>
                <a:buChar char="•"/>
              </a:pPr>
              <a:r>
                <a:rPr lang="nb-NO" sz="9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Flyplassavgifter baseres på de nyeste listeprisene. Ingen rabatter eller insentiver er tatt med i betraktningen.</a:t>
              </a:r>
            </a:p>
            <a:p>
              <a:pPr marL="171450" indent="-171450">
                <a:buFont typeface="Arial" panose="020B0604020202020204" pitchFamily="34" charset="0"/>
                <a:buChar char="•"/>
              </a:pPr>
              <a:r>
                <a:rPr lang="nb-NO" sz="9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Driftskostnadene vil være sammenlignbare med å fly de samme rutene fra Alta Lufthavn.</a:t>
              </a:r>
            </a:p>
          </p:txBody>
        </p:sp>
      </p:grpSp>
      <p:sp>
        <p:nvSpPr>
          <p:cNvPr id="11" name="Rectangle 10">
            <a:extLst>
              <a:ext uri="{FF2B5EF4-FFF2-40B4-BE49-F238E27FC236}">
                <a16:creationId xmlns:a16="http://schemas.microsoft.com/office/drawing/2014/main" id="{6872485F-D71E-5242-AD30-DBF2B10C9B32}"/>
              </a:ext>
            </a:extLst>
          </p:cNvPr>
          <p:cNvSpPr/>
          <p:nvPr/>
        </p:nvSpPr>
        <p:spPr>
          <a:xfrm>
            <a:off x="399245" y="171013"/>
            <a:ext cx="8356447" cy="606095"/>
          </a:xfrm>
          <a:prstGeom prst="rect">
            <a:avLst/>
          </a:prstGeom>
          <a:solidFill>
            <a:srgbClr val="FEE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050" b="1" dirty="0">
              <a:solidFill>
                <a:schemeClr val="tx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nb-NO" sz="2050" b="1" dirty="0">
                <a:solidFill>
                  <a:schemeClr val="tx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LUFTTRANPORT ER EN VOLUMVIRKSOMHET</a:t>
            </a:r>
          </a:p>
        </p:txBody>
      </p:sp>
      <p:sp>
        <p:nvSpPr>
          <p:cNvPr id="13" name="TextBox 12">
            <a:extLst>
              <a:ext uri="{FF2B5EF4-FFF2-40B4-BE49-F238E27FC236}">
                <a16:creationId xmlns:a16="http://schemas.microsoft.com/office/drawing/2014/main" id="{7692738A-0521-DB49-8C1D-B79A7418C21B}"/>
              </a:ext>
            </a:extLst>
          </p:cNvPr>
          <p:cNvSpPr txBox="1"/>
          <p:nvPr/>
        </p:nvSpPr>
        <p:spPr>
          <a:xfrm>
            <a:off x="469583" y="883437"/>
            <a:ext cx="2319713" cy="261610"/>
          </a:xfrm>
          <a:prstGeom prst="rect">
            <a:avLst/>
          </a:prstGeom>
          <a:noFill/>
        </p:spPr>
        <p:txBody>
          <a:bodyPr wrap="square" rtlCol="0">
            <a:spAutoFit/>
          </a:bodyPr>
          <a:lstStyle/>
          <a:p>
            <a:r>
              <a:rPr lang="nb-NO" sz="1100" b="1" dirty="0">
                <a:solidFill>
                  <a:schemeClr val="tx1">
                    <a:lumMod val="50000"/>
                  </a:schemeClr>
                </a:solidFill>
                <a:latin typeface="Open Sans Semibold" panose="020B0606030504020204" pitchFamily="34" charset="0"/>
                <a:ea typeface="Open Sans Semibold" panose="020B0606030504020204" pitchFamily="34" charset="0"/>
                <a:cs typeface="Open Sans Semibold" panose="020B0606030504020204" pitchFamily="34" charset="0"/>
              </a:rPr>
              <a:t>DRIFTSKOSTNADER:</a:t>
            </a:r>
          </a:p>
        </p:txBody>
      </p:sp>
    </p:spTree>
    <p:extLst>
      <p:ext uri="{BB962C8B-B14F-4D97-AF65-F5344CB8AC3E}">
        <p14:creationId xmlns:p14="http://schemas.microsoft.com/office/powerpoint/2010/main" val="7741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22FB2E-F6B5-2847-8663-601CC2DA5CB9}"/>
              </a:ext>
            </a:extLst>
          </p:cNvPr>
          <p:cNvGrpSpPr/>
          <p:nvPr/>
        </p:nvGrpSpPr>
        <p:grpSpPr>
          <a:xfrm>
            <a:off x="0" y="0"/>
            <a:ext cx="9210340" cy="6882073"/>
            <a:chOff x="0" y="0"/>
            <a:chExt cx="9210340" cy="6882073"/>
          </a:xfrm>
        </p:grpSpPr>
        <p:grpSp>
          <p:nvGrpSpPr>
            <p:cNvPr id="10" name="Group 9">
              <a:extLst>
                <a:ext uri="{FF2B5EF4-FFF2-40B4-BE49-F238E27FC236}">
                  <a16:creationId xmlns:a16="http://schemas.microsoft.com/office/drawing/2014/main" id="{04D025D3-1F0D-A14A-9B42-D9D03BFAC679}"/>
                </a:ext>
              </a:extLst>
            </p:cNvPr>
            <p:cNvGrpSpPr/>
            <p:nvPr/>
          </p:nvGrpSpPr>
          <p:grpSpPr>
            <a:xfrm>
              <a:off x="0" y="0"/>
              <a:ext cx="9144000" cy="6858000"/>
              <a:chOff x="0" y="0"/>
              <a:chExt cx="9144000" cy="6858000"/>
            </a:xfrm>
          </p:grpSpPr>
          <p:grpSp>
            <p:nvGrpSpPr>
              <p:cNvPr id="5" name="Group 4">
                <a:extLst>
                  <a:ext uri="{FF2B5EF4-FFF2-40B4-BE49-F238E27FC236}">
                    <a16:creationId xmlns:a16="http://schemas.microsoft.com/office/drawing/2014/main" id="{4E6944E4-9131-584B-B4B9-7D1CD8994653}"/>
                  </a:ext>
                </a:extLst>
              </p:cNvPr>
              <p:cNvGrpSpPr/>
              <p:nvPr/>
            </p:nvGrpSpPr>
            <p:grpSpPr>
              <a:xfrm>
                <a:off x="0" y="0"/>
                <a:ext cx="9144000" cy="6858000"/>
                <a:chOff x="0" y="0"/>
                <a:chExt cx="9144000" cy="6858000"/>
              </a:xfrm>
            </p:grpSpPr>
            <p:pic>
              <p:nvPicPr>
                <p:cNvPr id="3" name="Picture 2">
                  <a:extLst>
                    <a:ext uri="{FF2B5EF4-FFF2-40B4-BE49-F238E27FC236}">
                      <a16:creationId xmlns:a16="http://schemas.microsoft.com/office/drawing/2014/main" id="{910F7EB0-80FF-0240-8A92-E85B404365F6}"/>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284E9383-99D3-FA4D-B44C-172EB6155C69}"/>
                    </a:ext>
                  </a:extLst>
                </p:cNvPr>
                <p:cNvSpPr/>
                <p:nvPr/>
              </p:nvSpPr>
              <p:spPr>
                <a:xfrm>
                  <a:off x="8820150" y="4800600"/>
                  <a:ext cx="323850" cy="1257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9" name="Rectangle 8">
                <a:extLst>
                  <a:ext uri="{FF2B5EF4-FFF2-40B4-BE49-F238E27FC236}">
                    <a16:creationId xmlns:a16="http://schemas.microsoft.com/office/drawing/2014/main" id="{9CAE7E41-5C66-0041-B61E-54107833DAA5}"/>
                  </a:ext>
                </a:extLst>
              </p:cNvPr>
              <p:cNvSpPr/>
              <p:nvPr/>
            </p:nvSpPr>
            <p:spPr>
              <a:xfrm>
                <a:off x="4360985" y="6057900"/>
                <a:ext cx="482320" cy="620364"/>
              </a:xfrm>
              <a:prstGeom prst="rect">
                <a:avLst/>
              </a:prstGeom>
              <a:solidFill>
                <a:srgbClr val="FFF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8" name="Rectangle 7">
              <a:extLst>
                <a:ext uri="{FF2B5EF4-FFF2-40B4-BE49-F238E27FC236}">
                  <a16:creationId xmlns:a16="http://schemas.microsoft.com/office/drawing/2014/main" id="{67594610-551A-8244-A265-6AB344A1DECA}"/>
                </a:ext>
              </a:extLst>
            </p:cNvPr>
            <p:cNvSpPr/>
            <p:nvPr/>
          </p:nvSpPr>
          <p:spPr>
            <a:xfrm rot="16200000">
              <a:off x="6833592" y="4505325"/>
              <a:ext cx="4162946" cy="5905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b-NO" sz="600" b="1" dirty="0">
                  <a:solidFill>
                    <a:schemeClr val="tx1">
                      <a:lumMod val="50000"/>
                    </a:schemeClr>
                  </a:solidFill>
                  <a:latin typeface="Open Sans Semibold" panose="020B0606030504020204" pitchFamily="34" charset="0"/>
                  <a:ea typeface="Open Sans Semibold" panose="020B0606030504020204" pitchFamily="34" charset="0"/>
                  <a:cs typeface="Open Sans Semibold" panose="020B0606030504020204" pitchFamily="34" charset="0"/>
                </a:rPr>
                <a:t>Illustrasjon: </a:t>
              </a:r>
              <a:r>
                <a:rPr lang="nb-NO" sz="6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Kiila Consulting</a:t>
              </a:r>
            </a:p>
            <a:p>
              <a:r>
                <a:rPr lang="nb-NO" sz="600" b="1" dirty="0">
                  <a:solidFill>
                    <a:schemeClr val="tx1">
                      <a:lumMod val="50000"/>
                    </a:schemeClr>
                  </a:solidFill>
                  <a:latin typeface="Open Sans Semibold" panose="020B0606030504020204" pitchFamily="34" charset="0"/>
                  <a:ea typeface="Open Sans Semibold" panose="020B0606030504020204" pitchFamily="34" charset="0"/>
                  <a:cs typeface="Open Sans Semibold" panose="020B0606030504020204" pitchFamily="34" charset="0"/>
                </a:rPr>
                <a:t>Kilde:</a:t>
              </a:r>
              <a:r>
                <a:rPr lang="nb-NO" sz="600" dirty="0">
                  <a:solidFill>
                    <a:schemeClr val="tx1">
                      <a:lumMod val="50000"/>
                    </a:schemeClr>
                  </a:solidFill>
                </a:rPr>
                <a:t> </a:t>
              </a:r>
              <a:r>
                <a:rPr lang="nb-NO" sz="6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University of Westminster, Rigas Doganis</a:t>
              </a:r>
            </a:p>
          </p:txBody>
        </p:sp>
      </p:grpSp>
      <p:pic>
        <p:nvPicPr>
          <p:cNvPr id="6" name="Picture 5">
            <a:extLst>
              <a:ext uri="{FF2B5EF4-FFF2-40B4-BE49-F238E27FC236}">
                <a16:creationId xmlns:a16="http://schemas.microsoft.com/office/drawing/2014/main" id="{2DB90A85-6956-2049-8C21-43D36C3DC06F}"/>
              </a:ext>
            </a:extLst>
          </p:cNvPr>
          <p:cNvPicPr>
            <a:picLocks noChangeAspect="1"/>
          </p:cNvPicPr>
          <p:nvPr/>
        </p:nvPicPr>
        <p:blipFill>
          <a:blip r:embed="rId4"/>
          <a:stretch>
            <a:fillRect/>
          </a:stretch>
        </p:blipFill>
        <p:spPr>
          <a:xfrm>
            <a:off x="7913355" y="5743828"/>
            <a:ext cx="772775" cy="934436"/>
          </a:xfrm>
          <a:prstGeom prst="rect">
            <a:avLst/>
          </a:prstGeom>
        </p:spPr>
      </p:pic>
      <p:sp>
        <p:nvSpPr>
          <p:cNvPr id="7" name="TextBox 6">
            <a:extLst>
              <a:ext uri="{FF2B5EF4-FFF2-40B4-BE49-F238E27FC236}">
                <a16:creationId xmlns:a16="http://schemas.microsoft.com/office/drawing/2014/main" id="{AA61C505-791F-C743-A375-A7F46E07FC76}"/>
              </a:ext>
            </a:extLst>
          </p:cNvPr>
          <p:cNvSpPr txBox="1"/>
          <p:nvPr/>
        </p:nvSpPr>
        <p:spPr>
          <a:xfrm>
            <a:off x="377577" y="168961"/>
            <a:ext cx="8388846" cy="707886"/>
          </a:xfrm>
          <a:prstGeom prst="rect">
            <a:avLst/>
          </a:prstGeom>
          <a:noFill/>
        </p:spPr>
        <p:txBody>
          <a:bodyPr wrap="square" rtlCol="0">
            <a:spAutoFit/>
          </a:bodyPr>
          <a:lstStyle/>
          <a:p>
            <a:pPr algn="ctr"/>
            <a:r>
              <a:rPr lang="nb-NO" sz="2000" b="1" dirty="0">
                <a:solidFill>
                  <a:schemeClr val="tx1">
                    <a:lumMod val="50000"/>
                  </a:schemeClr>
                </a:solidFill>
                <a:latin typeface="Open Sans Extrabold" charset="0"/>
                <a:ea typeface="Open Sans Extrabold" charset="0"/>
                <a:cs typeface="Open Sans Extrabold" charset="0"/>
              </a:rPr>
              <a:t>LAVPRIS-FLYSELSKAP MANGEDOBLET ETTERSPØRSELEN ETTER LUFTTRANSPORT OG ENDRET REISEMØNSTERET</a:t>
            </a:r>
          </a:p>
        </p:txBody>
      </p:sp>
    </p:spTree>
    <p:extLst>
      <p:ext uri="{BB962C8B-B14F-4D97-AF65-F5344CB8AC3E}">
        <p14:creationId xmlns:p14="http://schemas.microsoft.com/office/powerpoint/2010/main" val="114638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28AEE97-5F60-344E-8584-A2F3D70CEFDA}"/>
              </a:ext>
            </a:extLst>
          </p:cNvPr>
          <p:cNvGrpSpPr/>
          <p:nvPr/>
        </p:nvGrpSpPr>
        <p:grpSpPr>
          <a:xfrm>
            <a:off x="0" y="0"/>
            <a:ext cx="9144000" cy="6858000"/>
            <a:chOff x="0" y="0"/>
            <a:chExt cx="9144000" cy="6858000"/>
          </a:xfrm>
        </p:grpSpPr>
        <p:grpSp>
          <p:nvGrpSpPr>
            <p:cNvPr id="20" name="Group 19">
              <a:extLst>
                <a:ext uri="{FF2B5EF4-FFF2-40B4-BE49-F238E27FC236}">
                  <a16:creationId xmlns:a16="http://schemas.microsoft.com/office/drawing/2014/main" id="{F7F6FC0C-50D5-704E-A13D-BBE0731810AD}"/>
                </a:ext>
              </a:extLst>
            </p:cNvPr>
            <p:cNvGrpSpPr/>
            <p:nvPr/>
          </p:nvGrpSpPr>
          <p:grpSpPr>
            <a:xfrm>
              <a:off x="0" y="0"/>
              <a:ext cx="9144000" cy="6858000"/>
              <a:chOff x="0" y="0"/>
              <a:chExt cx="9144000" cy="6858000"/>
            </a:xfrm>
          </p:grpSpPr>
          <p:pic>
            <p:nvPicPr>
              <p:cNvPr id="19" name="Picture 18">
                <a:extLst>
                  <a:ext uri="{FF2B5EF4-FFF2-40B4-BE49-F238E27FC236}">
                    <a16:creationId xmlns:a16="http://schemas.microsoft.com/office/drawing/2014/main" id="{120CFFEF-CDC6-9740-81E8-A27D71CAEA0C}"/>
                  </a:ext>
                </a:extLst>
              </p:cNvPr>
              <p:cNvPicPr>
                <a:picLocks noChangeAspect="1"/>
              </p:cNvPicPr>
              <p:nvPr/>
            </p:nvPicPr>
            <p:blipFill>
              <a:blip r:embed="rId3"/>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2495FB5F-CBB4-DC4A-A595-7447E3F552DA}"/>
                  </a:ext>
                </a:extLst>
              </p:cNvPr>
              <p:cNvGrpSpPr/>
              <p:nvPr/>
            </p:nvGrpSpPr>
            <p:grpSpPr>
              <a:xfrm>
                <a:off x="377577" y="6150008"/>
                <a:ext cx="8324989" cy="707992"/>
                <a:chOff x="377577" y="6150008"/>
                <a:chExt cx="8324989" cy="707992"/>
              </a:xfrm>
            </p:grpSpPr>
            <p:sp>
              <p:nvSpPr>
                <p:cNvPr id="4" name="Rectangle 3">
                  <a:extLst>
                    <a:ext uri="{FF2B5EF4-FFF2-40B4-BE49-F238E27FC236}">
                      <a16:creationId xmlns:a16="http://schemas.microsoft.com/office/drawing/2014/main" id="{C4F11E17-0E22-5942-B340-22C7B48ADA8C}"/>
                    </a:ext>
                  </a:extLst>
                </p:cNvPr>
                <p:cNvSpPr/>
                <p:nvPr/>
              </p:nvSpPr>
              <p:spPr>
                <a:xfrm>
                  <a:off x="3767958" y="6150008"/>
                  <a:ext cx="1608083" cy="458182"/>
                </a:xfrm>
                <a:prstGeom prst="rect">
                  <a:avLst/>
                </a:prstGeom>
                <a:solidFill>
                  <a:srgbClr val="FCDC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Rectangle 4">
                  <a:extLst>
                    <a:ext uri="{FF2B5EF4-FFF2-40B4-BE49-F238E27FC236}">
                      <a16:creationId xmlns:a16="http://schemas.microsoft.com/office/drawing/2014/main" id="{CE00F42F-DE51-7F48-BE16-771CFB611ECD}"/>
                    </a:ext>
                  </a:extLst>
                </p:cNvPr>
                <p:cNvSpPr/>
                <p:nvPr/>
              </p:nvSpPr>
              <p:spPr>
                <a:xfrm>
                  <a:off x="377577" y="6608190"/>
                  <a:ext cx="8324989" cy="249810"/>
                </a:xfrm>
                <a:prstGeom prst="rect">
                  <a:avLst/>
                </a:prstGeom>
                <a:solidFill>
                  <a:srgbClr val="FCDC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pic>
          <p:nvPicPr>
            <p:cNvPr id="17" name="Picture 16">
              <a:extLst>
                <a:ext uri="{FF2B5EF4-FFF2-40B4-BE49-F238E27FC236}">
                  <a16:creationId xmlns:a16="http://schemas.microsoft.com/office/drawing/2014/main" id="{43D51386-FB76-6945-A5E4-C1BA84FB843F}"/>
                </a:ext>
              </a:extLst>
            </p:cNvPr>
            <p:cNvPicPr>
              <a:picLocks noChangeAspect="1"/>
            </p:cNvPicPr>
            <p:nvPr/>
          </p:nvPicPr>
          <p:blipFill>
            <a:blip r:embed="rId4"/>
            <a:stretch>
              <a:fillRect/>
            </a:stretch>
          </p:blipFill>
          <p:spPr>
            <a:xfrm>
              <a:off x="7913355" y="5743828"/>
              <a:ext cx="772775" cy="934436"/>
            </a:xfrm>
            <a:prstGeom prst="rect">
              <a:avLst/>
            </a:prstGeom>
          </p:spPr>
        </p:pic>
      </p:grpSp>
      <p:sp>
        <p:nvSpPr>
          <p:cNvPr id="15" name="TextBox 14">
            <a:extLst>
              <a:ext uri="{FF2B5EF4-FFF2-40B4-BE49-F238E27FC236}">
                <a16:creationId xmlns:a16="http://schemas.microsoft.com/office/drawing/2014/main" id="{B510697D-EA48-C74F-9846-333AD4AB924F}"/>
              </a:ext>
            </a:extLst>
          </p:cNvPr>
          <p:cNvSpPr txBox="1"/>
          <p:nvPr/>
        </p:nvSpPr>
        <p:spPr>
          <a:xfrm>
            <a:off x="393342" y="457376"/>
            <a:ext cx="8388846" cy="400110"/>
          </a:xfrm>
          <a:prstGeom prst="rect">
            <a:avLst/>
          </a:prstGeom>
          <a:noFill/>
        </p:spPr>
        <p:txBody>
          <a:bodyPr wrap="square" rtlCol="0">
            <a:spAutoFit/>
          </a:bodyPr>
          <a:lstStyle/>
          <a:p>
            <a:pPr algn="ctr"/>
            <a:r>
              <a:rPr lang="nb-NO" sz="2000" b="1" dirty="0">
                <a:solidFill>
                  <a:schemeClr val="tx1">
                    <a:lumMod val="50000"/>
                  </a:schemeClr>
                </a:solidFill>
                <a:latin typeface="Open Sans Extrabold" charset="0"/>
                <a:ea typeface="Open Sans Extrabold" charset="0"/>
                <a:cs typeface="Open Sans Extrabold" charset="0"/>
              </a:rPr>
              <a:t>REGIONALE FLYSELSKAP HAR TAPT PÅ DEREGULERINGEN</a:t>
            </a:r>
          </a:p>
        </p:txBody>
      </p:sp>
      <p:sp>
        <p:nvSpPr>
          <p:cNvPr id="16" name="TextBox 15">
            <a:extLst>
              <a:ext uri="{FF2B5EF4-FFF2-40B4-BE49-F238E27FC236}">
                <a16:creationId xmlns:a16="http://schemas.microsoft.com/office/drawing/2014/main" id="{70D9C2A4-9E2C-F740-B9A9-4FB4EA2EFDE5}"/>
              </a:ext>
            </a:extLst>
          </p:cNvPr>
          <p:cNvSpPr txBox="1"/>
          <p:nvPr/>
        </p:nvSpPr>
        <p:spPr>
          <a:xfrm>
            <a:off x="393342" y="857486"/>
            <a:ext cx="8388846" cy="338554"/>
          </a:xfrm>
          <a:prstGeom prst="rect">
            <a:avLst/>
          </a:prstGeom>
          <a:noFill/>
        </p:spPr>
        <p:txBody>
          <a:bodyPr wrap="square" rtlCol="0">
            <a:spAutoFit/>
          </a:bodyPr>
          <a:lstStyle/>
          <a:p>
            <a:pPr algn="ctr"/>
            <a:r>
              <a:rPr lang="nb-NO" sz="16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SÆRLIG</a:t>
            </a:r>
            <a:br>
              <a:rPr lang="nb-NO" sz="16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nb-NO" sz="160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FLY MED 19–50 SETER HAR DET BLITT FÆRRE AV.</a:t>
            </a:r>
          </a:p>
        </p:txBody>
      </p:sp>
    </p:spTree>
    <p:extLst>
      <p:ext uri="{BB962C8B-B14F-4D97-AF65-F5344CB8AC3E}">
        <p14:creationId xmlns:p14="http://schemas.microsoft.com/office/powerpoint/2010/main" val="323774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49958" y="1760036"/>
            <a:ext cx="6507303" cy="830997"/>
          </a:xfrm>
          <a:prstGeom prst="rect">
            <a:avLst/>
          </a:prstGeom>
          <a:noFill/>
        </p:spPr>
        <p:txBody>
          <a:bodyPr wrap="square" rtlCol="0">
            <a:spAutoFit/>
          </a:bodyPr>
          <a:lstStyle/>
          <a:p>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KOBLE LUFTTRANSPORT OG REISELIVSUTVIKLING</a:t>
            </a:r>
          </a:p>
        </p:txBody>
      </p:sp>
      <p:pic>
        <p:nvPicPr>
          <p:cNvPr id="5" name="Picture 4">
            <a:extLst>
              <a:ext uri="{FF2B5EF4-FFF2-40B4-BE49-F238E27FC236}">
                <a16:creationId xmlns:a16="http://schemas.microsoft.com/office/drawing/2014/main" id="{DD9F6C3E-5111-6844-8D8A-489B2FCEAC45}"/>
              </a:ext>
            </a:extLst>
          </p:cNvPr>
          <p:cNvPicPr>
            <a:picLocks noChangeAspect="1"/>
          </p:cNvPicPr>
          <p:nvPr/>
        </p:nvPicPr>
        <p:blipFill>
          <a:blip r:embed="rId3"/>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902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4A4D8-2E46-154D-AFCD-64B67A602CF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5937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2046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49958" y="1760036"/>
            <a:ext cx="6507303" cy="461665"/>
          </a:xfrm>
          <a:prstGeom prst="rect">
            <a:avLst/>
          </a:prstGeom>
          <a:noFill/>
        </p:spPr>
        <p:txBody>
          <a:bodyPr wrap="square" rtlCol="0">
            <a:spAutoFit/>
          </a:bodyPr>
          <a:lstStyle/>
          <a:p>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KONKLUSJONER OG FORSLAG</a:t>
            </a:r>
          </a:p>
        </p:txBody>
      </p:sp>
      <p:pic>
        <p:nvPicPr>
          <p:cNvPr id="5" name="Picture 4">
            <a:extLst>
              <a:ext uri="{FF2B5EF4-FFF2-40B4-BE49-F238E27FC236}">
                <a16:creationId xmlns:a16="http://schemas.microsoft.com/office/drawing/2014/main" id="{9CF44BF9-9A19-2A4E-9603-86FF9B629785}"/>
              </a:ext>
            </a:extLst>
          </p:cNvPr>
          <p:cNvPicPr>
            <a:picLocks noChangeAspect="1"/>
          </p:cNvPicPr>
          <p:nvPr/>
        </p:nvPicPr>
        <p:blipFill>
          <a:blip r:embed="rId3"/>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102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FLYPLASS – DE ØKONOMISKE VIRKNINGENE</a:t>
            </a:r>
          </a:p>
          <a:p>
            <a:r>
              <a:rPr lang="nb-NO" sz="3600" b="1" dirty="0">
                <a:solidFill>
                  <a:schemeClr val="bg1"/>
                </a:solidFill>
                <a:latin typeface="Open Sans Extrabold" charset="0"/>
                <a:ea typeface="Open Sans Extrabold" charset="0"/>
                <a:cs typeface="Open Sans Extrabold" charset="0"/>
              </a:rPr>
              <a:t>Konklusjoner</a:t>
            </a:r>
          </a:p>
        </p:txBody>
      </p:sp>
      <p:sp>
        <p:nvSpPr>
          <p:cNvPr id="6" name="TextBox 5">
            <a:extLst>
              <a:ext uri="{FF2B5EF4-FFF2-40B4-BE49-F238E27FC236}">
                <a16:creationId xmlns:a16="http://schemas.microsoft.com/office/drawing/2014/main" id="{8F9DF8F8-9EBD-E149-9EAE-949A7FFF1160}"/>
              </a:ext>
            </a:extLst>
          </p:cNvPr>
          <p:cNvSpPr txBox="1"/>
          <p:nvPr/>
        </p:nvSpPr>
        <p:spPr>
          <a:xfrm>
            <a:off x="311781" y="1613487"/>
            <a:ext cx="8227754" cy="4939814"/>
          </a:xfrm>
          <a:prstGeom prst="rect">
            <a:avLst/>
          </a:prstGeom>
          <a:noFill/>
        </p:spPr>
        <p:txBody>
          <a:bodyPr wrap="square" rtlCol="0">
            <a:spAutoFit/>
          </a:bodyPr>
          <a:lstStyle/>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Det er allmenn oppfatning at lufthavner har en betydelig økonomisk og samfunnsmessig innvirkning på omkringliggende regioner. Lufttransport har blitt kalt det materielle internettet, smøremiddel for økonomien eller billige økonomimotorer. Fremfor alt er lufttransport en forutsetning for reiselivsutvikling i avsidesliggende områder.</a:t>
            </a:r>
          </a:p>
          <a:p>
            <a:pPr marL="171450" lvl="0" indent="-171450">
              <a:buFont typeface="Wingdings" pitchFamily="2" charset="2"/>
              <a:buChar char="ü"/>
            </a:pPr>
            <a:endParaRPr lang="fi-FI" sz="9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De økonomiske konsekvensene av Kautokeino lufthavn ble beregnet for tre scenarioer:</a:t>
            </a:r>
          </a:p>
          <a:p>
            <a:pPr marL="628650" lvl="1" indent="-171450">
              <a:buFont typeface="Wingdings" pitchFamily="2" charset="2"/>
              <a:buChar char="ü"/>
            </a:pPr>
            <a:r>
              <a:rPr lang="nb-NO" sz="900" b="1" dirty="0">
                <a:latin typeface="Open Sans" panose="020B0606030504020204" pitchFamily="34" charset="0"/>
                <a:ea typeface="Open Sans" panose="020B0606030504020204" pitchFamily="34" charset="0"/>
                <a:cs typeface="Open Sans" panose="020B0606030504020204" pitchFamily="34" charset="0"/>
              </a:rPr>
              <a:t>Negativt:</a:t>
            </a:r>
            <a:r>
              <a:rPr lang="nb-NO" sz="900" dirty="0">
                <a:latin typeface="Open Sans" panose="020B0606030504020204" pitchFamily="34" charset="0"/>
                <a:ea typeface="Open Sans" panose="020B0606030504020204" pitchFamily="34" charset="0"/>
                <a:cs typeface="Open Sans" panose="020B0606030504020204" pitchFamily="34" charset="0"/>
              </a:rPr>
              <a:t> 7,6 millioner kroner i inntekt, 50 arbeidsplasser og 5300 passasjerer årlig</a:t>
            </a:r>
          </a:p>
          <a:p>
            <a:pPr marL="628650" lvl="1" indent="-171450">
              <a:buFont typeface="Wingdings" pitchFamily="2" charset="2"/>
              <a:buChar char="ü"/>
            </a:pPr>
            <a:r>
              <a:rPr lang="nb-NO" sz="900" b="1" dirty="0">
                <a:latin typeface="Open Sans" panose="020B0606030504020204" pitchFamily="34" charset="0"/>
                <a:ea typeface="Open Sans" panose="020B0606030504020204" pitchFamily="34" charset="0"/>
                <a:cs typeface="Open Sans" panose="020B0606030504020204" pitchFamily="34" charset="0"/>
              </a:rPr>
              <a:t>Moderat:</a:t>
            </a:r>
            <a:r>
              <a:rPr lang="nb-NO" sz="900" dirty="0">
                <a:latin typeface="Open Sans" panose="020B0606030504020204" pitchFamily="34" charset="0"/>
                <a:ea typeface="Open Sans" panose="020B0606030504020204" pitchFamily="34" charset="0"/>
                <a:cs typeface="Open Sans" panose="020B0606030504020204" pitchFamily="34" charset="0"/>
              </a:rPr>
              <a:t> 36 millioner kroner i inntekt, 200 arbeidsplasser og 23 000 passasjerer årlig</a:t>
            </a:r>
          </a:p>
          <a:p>
            <a:pPr marL="628650" lvl="1" indent="-171450">
              <a:buFont typeface="Wingdings" pitchFamily="2" charset="2"/>
              <a:buChar char="ü"/>
            </a:pPr>
            <a:r>
              <a:rPr lang="nb-NO" sz="900" b="1" dirty="0">
                <a:latin typeface="Open Sans" panose="020B0606030504020204" pitchFamily="34" charset="0"/>
                <a:ea typeface="Open Sans" panose="020B0606030504020204" pitchFamily="34" charset="0"/>
                <a:cs typeface="Open Sans" panose="020B0606030504020204" pitchFamily="34" charset="0"/>
              </a:rPr>
              <a:t>Vekst: </a:t>
            </a:r>
            <a:r>
              <a:rPr lang="nb-NO" sz="900" dirty="0">
                <a:latin typeface="Open Sans" panose="020B0606030504020204" pitchFamily="34" charset="0"/>
                <a:ea typeface="Open Sans" panose="020B0606030504020204" pitchFamily="34" charset="0"/>
                <a:cs typeface="Open Sans" panose="020B0606030504020204" pitchFamily="34" charset="0"/>
              </a:rPr>
              <a:t>156 millioner kroner i inntekt, 400 arbeidsplasser og 35 000 passasjerer årlig</a:t>
            </a:r>
          </a:p>
          <a:p>
            <a:pPr marL="171450" indent="-171450">
              <a:buFont typeface="Wingdings" pitchFamily="2" charset="2"/>
              <a:buChar char="ü"/>
            </a:pPr>
            <a:endParaRPr lang="fi-FI" sz="9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Det negative scenarioet baserer seg på et lavt nivå av turisme og forretningsreiser. Tallene er godt under dagens tall. </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Det moderate scenarioet baserer seg på et konservativt nivå av turisme og dagens antall forretningsreiser.</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Vekstscenarioet baserer seg på dagens nivå for forretningsreisende og statistikk som er typisk for et turistreisemål i vekst.</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Det betydelige avviket er en følge av svært ulike scenarioer for innkommende turisme og den sterke forbindelsen dette har til lufthavnens utvikling. Siden reiselivsnæringen i Kautokeino har et betydelig vekstpotensial, er det en forutsetning å ha scenarioer som senere kan oppdateres alt etter hva som blir resultatene av hovedstrategien for reiselivsnæringen. En lufthavn er noe som gjør det mulig for en region å realisere hele sitt økonomiske potensial. </a:t>
            </a:r>
          </a:p>
          <a:p>
            <a:pPr marL="171450" indent="-171450">
              <a:buFont typeface="Wingdings" pitchFamily="2" charset="2"/>
              <a:buChar char="ü"/>
            </a:pPr>
            <a:endParaRPr lang="fi-FI" sz="9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Avhengig av scenarioet vil innkommende reisende utgjøre omtrent 80–97 % av flyplassens innvirkning på økonomien og arbeidsplasser. </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En lufthavn vil ha en uvurderlig betydning gjennom kulturell påvirkning fra Samisk Høgskole.</a:t>
            </a:r>
          </a:p>
          <a:p>
            <a:pPr marL="171450" indent="-171450">
              <a:buFont typeface="Wingdings" pitchFamily="2" charset="2"/>
              <a:buChar char="ü"/>
            </a:pPr>
            <a:endParaRPr lang="fi-FI" sz="9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Avhengig av lufthavnens investeringskostnad, vil avkastningen (til lokaløkonomien) i Kautokeino variere mellom noen få til flere år.</a:t>
            </a:r>
          </a:p>
          <a:p>
            <a:pPr marL="17145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Vanligvis sliter små flyplasser med lønnsomheten. Selv om en lufthavn kanskje ikke er lønnsom i seg selv, er de regionale lufthavnene vanligvis lønnsomme når en ser på de samfunnsøkonomiske virkningene. I regioner som Kautokeino er den positive samfunnsøkonomiske virkningen som regel 10–20 ganger større enn driftsunderskuddet. Eksempelvis er det årlige driftsunderskuddet for Enontekiö lufthavn på ca. 300 000 euro, mens den samfunnsøkonomiske innvirkningen er på 4,2 millioner euro. </a:t>
            </a:r>
          </a:p>
          <a:p>
            <a:pPr lvl="0"/>
            <a:r>
              <a:rPr lang="nb-NO" sz="900" dirty="0">
                <a:latin typeface="Open Sans" panose="020B0606030504020204" pitchFamily="34" charset="0"/>
                <a:ea typeface="Open Sans" panose="020B0606030504020204" pitchFamily="34" charset="0"/>
                <a:cs typeface="Open Sans" panose="020B0606030504020204" pitchFamily="34" charset="0"/>
              </a:rPr>
              <a:t> </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Basert på dagens luftfartsutvikling, vil det være fornuftig å enten satse på en liten lufthavn (fly med færre enn 20 seter) eller en større lufthavn (fly med flere enn 150 seter). Det har de siste årene blitt færre fly med seteantall mellom 20–50, på grunn av dereguleringen av flyselskapsmarkedet og lav effektivitet forbundet med denne type fly. En større lufthavn kan rettferdiggjøres med utvikling av innkommende turisme og private investorer, men å åpne den eksisterende lufthavnen er et bra tiltak i alle scenarioer. På grunn Norges solide regionale flyrutenettverket basert på PSO-subsidier (offentlige tjenesteforpliktelser), kan også en strategi for en mellomstor lufthavn være lønnsom.</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Det finnes flere typer eierskapsmodeller for lufthavner. Etter dereguleringen av luftfartssektoren har spesielt private investorer lyktes med å utvikle lufthavner. </a:t>
            </a:r>
          </a:p>
          <a:p>
            <a:pPr marL="171450" lvl="0" indent="-171450">
              <a:buFont typeface="Wingdings" pitchFamily="2" charset="2"/>
              <a:buChar char="ü"/>
            </a:pPr>
            <a:r>
              <a:rPr lang="nb-NO" sz="900" dirty="0">
                <a:latin typeface="Open Sans" panose="020B0606030504020204" pitchFamily="34" charset="0"/>
                <a:ea typeface="Open Sans" panose="020B0606030504020204" pitchFamily="34" charset="0"/>
                <a:cs typeface="Open Sans" panose="020B0606030504020204" pitchFamily="34" charset="0"/>
              </a:rPr>
              <a:t>Før en lufthavninvestering kan bli lønnsom, må regionen koble sammen mange ledd, spesielt i innen reiselivsnæringen. Det er spesielt viktig å utvikle forsyningskjeden, kundeopplevelsen og differensieringen av reisemålet. Det fordrer også at en rekke interessenter jobber sammen for å generere økonomisk vekst, inkludert kommuner og myndigheter, virksomheter, leverandører av infrastruktur, utdanningsinstitusjoner og innbyggere.</a:t>
            </a:r>
          </a:p>
        </p:txBody>
      </p:sp>
    </p:spTree>
    <p:extLst>
      <p:ext uri="{BB962C8B-B14F-4D97-AF65-F5344CB8AC3E}">
        <p14:creationId xmlns:p14="http://schemas.microsoft.com/office/powerpoint/2010/main" val="5587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154746A-969B-8246-8C81-B57C8F74F848}"/>
              </a:ext>
            </a:extLst>
          </p:cNvPr>
          <p:cNvSpPr/>
          <p:nvPr/>
        </p:nvSpPr>
        <p:spPr>
          <a:xfrm>
            <a:off x="0" y="0"/>
            <a:ext cx="8851317" cy="1388046"/>
          </a:xfrm>
          <a:prstGeom prst="rect">
            <a:avLst/>
          </a:prstGeom>
          <a:solidFill>
            <a:srgbClr val="351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Picture 10">
            <a:extLst>
              <a:ext uri="{FF2B5EF4-FFF2-40B4-BE49-F238E27FC236}">
                <a16:creationId xmlns:a16="http://schemas.microsoft.com/office/drawing/2014/main" id="{487E052D-B5B3-FB49-BAF1-9C74E709154D}"/>
              </a:ext>
            </a:extLst>
          </p:cNvPr>
          <p:cNvPicPr>
            <a:picLocks noChangeAspect="1"/>
          </p:cNvPicPr>
          <p:nvPr/>
        </p:nvPicPr>
        <p:blipFill>
          <a:blip r:embed="rId2"/>
          <a:stretch>
            <a:fillRect/>
          </a:stretch>
        </p:blipFill>
        <p:spPr>
          <a:xfrm>
            <a:off x="644684" y="347414"/>
            <a:ext cx="585479" cy="707958"/>
          </a:xfrm>
          <a:prstGeom prst="rect">
            <a:avLst/>
          </a:prstGeom>
        </p:spPr>
      </p:pic>
      <p:sp>
        <p:nvSpPr>
          <p:cNvPr id="8" name="Suorakulmio 7">
            <a:extLst>
              <a:ext uri="{FF2B5EF4-FFF2-40B4-BE49-F238E27FC236}">
                <a16:creationId xmlns:a16="http://schemas.microsoft.com/office/drawing/2014/main" id="{52C53607-CAA2-0549-8086-47FD4CB8F044}"/>
              </a:ext>
            </a:extLst>
          </p:cNvPr>
          <p:cNvSpPr/>
          <p:nvPr/>
        </p:nvSpPr>
        <p:spPr>
          <a:xfrm>
            <a:off x="1417648" y="310107"/>
            <a:ext cx="8765741" cy="861774"/>
          </a:xfrm>
          <a:prstGeom prst="rect">
            <a:avLst/>
          </a:prstGeom>
        </p:spPr>
        <p:txBody>
          <a:bodyPr wrap="square">
            <a:spAutoFit/>
          </a:bodyPr>
          <a:lstStyle/>
          <a:p>
            <a:r>
              <a:rPr lang="nb-NO" sz="1400" b="1" dirty="0">
                <a:solidFill>
                  <a:schemeClr val="bg1"/>
                </a:solidFill>
                <a:latin typeface="Open Sans Extrabold" charset="0"/>
                <a:ea typeface="Open Sans Extrabold" charset="0"/>
                <a:cs typeface="Open Sans Extrabold" charset="0"/>
              </a:rPr>
              <a:t>KAUTOKEINO FLYPLASS – DE ØKONOMISKE VIRKNINGENE</a:t>
            </a:r>
          </a:p>
          <a:p>
            <a:r>
              <a:rPr lang="nb-NO" sz="3600" b="1" dirty="0">
                <a:solidFill>
                  <a:schemeClr val="bg1"/>
                </a:solidFill>
                <a:latin typeface="Open Sans Extrabold" charset="0"/>
                <a:ea typeface="Open Sans Extrabold" charset="0"/>
                <a:cs typeface="Open Sans Extrabold" charset="0"/>
              </a:rPr>
              <a:t>Forslag</a:t>
            </a:r>
          </a:p>
        </p:txBody>
      </p:sp>
      <p:sp>
        <p:nvSpPr>
          <p:cNvPr id="9" name="TextBox 8">
            <a:extLst>
              <a:ext uri="{FF2B5EF4-FFF2-40B4-BE49-F238E27FC236}">
                <a16:creationId xmlns:a16="http://schemas.microsoft.com/office/drawing/2014/main" id="{BFC0B25F-0E05-6142-8530-7FD17819913E}"/>
              </a:ext>
            </a:extLst>
          </p:cNvPr>
          <p:cNvSpPr txBox="1"/>
          <p:nvPr/>
        </p:nvSpPr>
        <p:spPr>
          <a:xfrm>
            <a:off x="392564" y="1735460"/>
            <a:ext cx="8066188" cy="3593291"/>
          </a:xfrm>
          <a:prstGeom prst="rect">
            <a:avLst/>
          </a:prstGeom>
          <a:noFill/>
        </p:spPr>
        <p:txBody>
          <a:bodyPr wrap="square" rtlCol="0">
            <a:spAutoFit/>
          </a:bodyPr>
          <a:lstStyle/>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Følgende statistikkoppdateringer/-estimater vil hjelpe utviklingen:</a:t>
            </a:r>
          </a:p>
          <a:p>
            <a:pPr marL="2000250" lvl="4" indent="-171450">
              <a:buFont typeface="Apple Symbols" panose="02000000000000000000" pitchFamily="2" charset="-79"/>
              <a:buChar char="⎼"/>
            </a:pPr>
            <a:r>
              <a:rPr lang="nb-NO" sz="1050" dirty="0">
                <a:latin typeface="Open Sans Light" panose="020B0306030504020204" pitchFamily="34" charset="0"/>
                <a:ea typeface="Open Sans Light" panose="020B0306030504020204" pitchFamily="34" charset="0"/>
                <a:cs typeface="Open Sans Light" panose="020B0306030504020204" pitchFamily="34" charset="0"/>
              </a:rPr>
              <a:t>Nåværende passasjertall via Alta Lufthavn: passasjertall, reisemål, andel av forretningsreiser og turisme (innkommende/utgående)</a:t>
            </a:r>
          </a:p>
          <a:p>
            <a:pPr marL="2000250" lvl="4" indent="-171450">
              <a:buFont typeface="Apple Symbols" panose="02000000000000000000" pitchFamily="2" charset="-79"/>
              <a:buChar char="⎼"/>
            </a:pPr>
            <a:r>
              <a:rPr lang="nb-NO" sz="1050" dirty="0">
                <a:latin typeface="Open Sans Light" panose="020B0306030504020204" pitchFamily="34" charset="0"/>
                <a:ea typeface="Open Sans Light" panose="020B0306030504020204" pitchFamily="34" charset="0"/>
                <a:cs typeface="Open Sans Light" panose="020B0306030504020204" pitchFamily="34" charset="0"/>
              </a:rPr>
              <a:t>Reiser foretatt med bil (passasjertall og destinasjoner)</a:t>
            </a:r>
          </a:p>
          <a:p>
            <a:pPr marL="2000250" lvl="4" indent="-171450">
              <a:buFont typeface="Apple Symbols" panose="02000000000000000000" pitchFamily="2" charset="-79"/>
              <a:buChar char="⎼"/>
            </a:pPr>
            <a:r>
              <a:rPr lang="nb-NO" sz="1050" dirty="0">
                <a:latin typeface="Open Sans Light" panose="020B0306030504020204" pitchFamily="34" charset="0"/>
                <a:ea typeface="Open Sans Light" panose="020B0306030504020204" pitchFamily="34" charset="0"/>
                <a:cs typeface="Open Sans Light" panose="020B0306030504020204" pitchFamily="34" charset="0"/>
              </a:rPr>
              <a:t>Turisttall (innenlands/internasjonale, fortrinnsvis per måned)</a:t>
            </a:r>
          </a:p>
          <a:p>
            <a:pPr marL="2000250" lvl="4" indent="-171450">
              <a:buFont typeface="Apple Symbols" panose="02000000000000000000" pitchFamily="2" charset="-79"/>
              <a:buChar char="⎼"/>
            </a:pPr>
            <a:r>
              <a:rPr lang="nb-NO" sz="1050" dirty="0">
                <a:latin typeface="Open Sans Light" panose="020B0306030504020204" pitchFamily="34" charset="0"/>
                <a:ea typeface="Open Sans Light" panose="020B0306030504020204" pitchFamily="34" charset="0"/>
                <a:cs typeface="Open Sans Light" panose="020B0306030504020204" pitchFamily="34" charset="0"/>
              </a:rPr>
              <a:t>Oppdatert sengekapasitet og -kvalitet (fortrinnsvis per måned)</a:t>
            </a:r>
          </a:p>
          <a:p>
            <a:pPr marL="2000250" lvl="4" indent="-171450">
              <a:buFont typeface="Apple Symbols" panose="02000000000000000000" pitchFamily="2" charset="-79"/>
              <a:buChar char="⎼"/>
            </a:pPr>
            <a:r>
              <a:rPr lang="nb-NO" sz="1050" dirty="0">
                <a:latin typeface="Open Sans Light" panose="020B0306030504020204" pitchFamily="34" charset="0"/>
                <a:ea typeface="Open Sans Light" panose="020B0306030504020204" pitchFamily="34" charset="0"/>
                <a:cs typeface="Open Sans Light" panose="020B0306030504020204" pitchFamily="34" charset="0"/>
              </a:rPr>
              <a:t>Beleggsprosent for sengeplasser og rom (fortrinnsvis per måned)</a:t>
            </a:r>
          </a:p>
          <a:p>
            <a:pPr marL="2000250" lvl="4" indent="-171450">
              <a:buFont typeface="Apple Symbols" panose="02000000000000000000" pitchFamily="2" charset="-79"/>
              <a:buChar char="⎼"/>
            </a:pPr>
            <a:r>
              <a:rPr lang="nb-NO" sz="1050" dirty="0">
                <a:latin typeface="Open Sans Light" panose="020B0306030504020204" pitchFamily="34" charset="0"/>
                <a:ea typeface="Open Sans Light" panose="020B0306030504020204" pitchFamily="34" charset="0"/>
                <a:cs typeface="Open Sans Light" panose="020B0306030504020204" pitchFamily="34" charset="0"/>
              </a:rPr>
              <a:t>Oppholdstid (fortrinnsvis per måned)</a:t>
            </a:r>
          </a:p>
          <a:p>
            <a:pPr marL="2000250" lvl="4" indent="-171450">
              <a:buFont typeface="Apple Symbols" panose="02000000000000000000" pitchFamily="2" charset="-79"/>
              <a:buChar char="⎼"/>
            </a:pPr>
            <a:endParaRPr lang="fi-FI" sz="11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Materiale om reiselivspotensialet i Kautokeino vil være nyttig når det søkes om finansiering til lufthavnen.</a:t>
            </a:r>
          </a:p>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Høgskolens kulturelle ringvirkninger som følge av lufthavnen, kan utredes ytterligere. </a:t>
            </a:r>
          </a:p>
          <a:p>
            <a:pPr marL="171450" lvl="0" indent="-171450">
              <a:buFont typeface="Wingdings" pitchFamily="2" charset="2"/>
              <a:buChar char="ü"/>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Når en reiselivsstrategi er utarbeidet, kan den økonomiske effekten av lufthavnen enkelt oppdateres tilsvarende. </a:t>
            </a:r>
          </a:p>
          <a:p>
            <a:pPr marL="171450" lvl="0" indent="-171450">
              <a:buFont typeface="Wingdings" pitchFamily="2" charset="2"/>
              <a:buChar char="ü"/>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Før lufttransport kan utvikles fra et reiselivsperspektiv, er det nødvendig å utvikle infrastruktur for turisme, spesielt forsyningskjeden, kundens opplevelser og differensieringen av reisemålet. </a:t>
            </a:r>
          </a:p>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Dagens sengekapasitet i Kautokeino kan generere betydelige reiselivsinntekter og -jobber. Videre kan investeringer i særegne innkvarteringssteder gi mediedekning og merkevareverdi som er en forutsetning for reisemålsutviklingen.</a:t>
            </a:r>
          </a:p>
          <a:p>
            <a:pPr marL="171450" lvl="0" indent="-171450">
              <a:buFont typeface="Wingdings" pitchFamily="2" charset="2"/>
              <a:buChar char="ü"/>
            </a:pPr>
            <a:r>
              <a:rPr lang="nb-NO" sz="1100" dirty="0">
                <a:latin typeface="Open Sans" panose="020B0606030504020204" pitchFamily="34" charset="0"/>
                <a:ea typeface="Open Sans" panose="020B0606030504020204" pitchFamily="34" charset="0"/>
                <a:cs typeface="Open Sans" panose="020B0606030504020204" pitchFamily="34" charset="0"/>
              </a:rPr>
              <a:t>Tiltak fokusert på styringen av forsyningskjeden (til reiselivet), vil antagelig ha størst innflytelse på de økonomiske ringvirkningene av en lufthavn i Kautokeino. </a:t>
            </a:r>
          </a:p>
          <a:p>
            <a:pPr marL="342900" indent="-342900" algn="just">
              <a:buFont typeface="Wingdings" pitchFamily="2" charset="2"/>
              <a:buChar char="ü"/>
            </a:pPr>
            <a:endParaRPr lang="fi-FI"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088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64706" y="1821007"/>
            <a:ext cx="8614588" cy="523220"/>
          </a:xfrm>
          <a:prstGeom prst="rect">
            <a:avLst/>
          </a:prstGeom>
          <a:noFill/>
        </p:spPr>
        <p:txBody>
          <a:bodyPr wrap="square" rtlCol="0">
            <a:spAutoFit/>
          </a:bodyPr>
          <a:lstStyle/>
          <a:p>
            <a:r>
              <a:rPr lang="nb-NO"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TAKK!</a:t>
            </a:r>
          </a:p>
        </p:txBody>
      </p:sp>
      <p:pic>
        <p:nvPicPr>
          <p:cNvPr id="5" name="Picture 4">
            <a:extLst>
              <a:ext uri="{FF2B5EF4-FFF2-40B4-BE49-F238E27FC236}">
                <a16:creationId xmlns:a16="http://schemas.microsoft.com/office/drawing/2014/main" id="{9152DFE2-9F13-EE46-B1DE-D01537681D48}"/>
              </a:ext>
            </a:extLst>
          </p:cNvPr>
          <p:cNvPicPr>
            <a:picLocks noChangeAspect="1"/>
          </p:cNvPicPr>
          <p:nvPr/>
        </p:nvPicPr>
        <p:blipFill>
          <a:blip r:embed="rId4"/>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278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A169A-CACC-A44F-A3EC-4250EB91059D}"/>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23EE6933-3CF2-5247-8DFC-1008B9BC585E}"/>
              </a:ext>
            </a:extLst>
          </p:cNvPr>
          <p:cNvPicPr>
            <a:picLocks noChangeAspect="1"/>
          </p:cNvPicPr>
          <p:nvPr/>
        </p:nvPicPr>
        <p:blipFill>
          <a:blip r:embed="rId3"/>
          <a:stretch>
            <a:fillRect/>
          </a:stretch>
        </p:blipFill>
        <p:spPr>
          <a:xfrm>
            <a:off x="7913355" y="5743828"/>
            <a:ext cx="772775" cy="934436"/>
          </a:xfrm>
          <a:prstGeom prst="rect">
            <a:avLst/>
          </a:prstGeom>
          <a:effectLst/>
        </p:spPr>
      </p:pic>
      <p:sp>
        <p:nvSpPr>
          <p:cNvPr id="5" name="TextBox 4">
            <a:extLst>
              <a:ext uri="{FF2B5EF4-FFF2-40B4-BE49-F238E27FC236}">
                <a16:creationId xmlns:a16="http://schemas.microsoft.com/office/drawing/2014/main" id="{2F31A020-E428-6B40-9CC8-AB27C1B900B2}"/>
              </a:ext>
            </a:extLst>
          </p:cNvPr>
          <p:cNvSpPr txBox="1"/>
          <p:nvPr/>
        </p:nvSpPr>
        <p:spPr>
          <a:xfrm>
            <a:off x="0" y="433504"/>
            <a:ext cx="9144000" cy="407804"/>
          </a:xfrm>
          <a:prstGeom prst="rect">
            <a:avLst/>
          </a:prstGeom>
          <a:noFill/>
        </p:spPr>
        <p:txBody>
          <a:bodyPr wrap="square" rtlCol="0" anchor="b">
            <a:spAutoFit/>
          </a:bodyPr>
          <a:lstStyle/>
          <a:p>
            <a:pPr algn="ctr"/>
            <a:r>
              <a:rPr lang="nb-NO" sz="2050" b="1" dirty="0">
                <a:solidFill>
                  <a:srgbClr val="37131F"/>
                </a:solidFill>
                <a:latin typeface="Open Sans Extrabold" charset="0"/>
                <a:ea typeface="Open Sans Extrabold" charset="0"/>
                <a:cs typeface="Open Sans Extrabold" charset="0"/>
              </a:rPr>
              <a:t>LUFTTRANPORT ER ØKONOMIENS DRIVKRAFT</a:t>
            </a:r>
          </a:p>
        </p:txBody>
      </p:sp>
    </p:spTree>
    <p:extLst>
      <p:ext uri="{BB962C8B-B14F-4D97-AF65-F5344CB8AC3E}">
        <p14:creationId xmlns:p14="http://schemas.microsoft.com/office/powerpoint/2010/main" val="107979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14529F1-0DD9-8F41-BB7C-1F7A4D7DA401}"/>
              </a:ext>
            </a:extLst>
          </p:cNvPr>
          <p:cNvPicPr>
            <a:picLocks noChangeAspect="1"/>
          </p:cNvPicPr>
          <p:nvPr/>
        </p:nvPicPr>
        <p:blipFill>
          <a:blip r:embed="rId2"/>
          <a:stretch>
            <a:fillRect/>
          </a:stretch>
        </p:blipFill>
        <p:spPr>
          <a:xfrm>
            <a:off x="0" y="0"/>
            <a:ext cx="9144000" cy="6858000"/>
          </a:xfrm>
          <a:prstGeom prst="rect">
            <a:avLst/>
          </a:prstGeom>
        </p:spPr>
      </p:pic>
      <p:pic>
        <p:nvPicPr>
          <p:cNvPr id="16" name="Picture 15">
            <a:extLst>
              <a:ext uri="{FF2B5EF4-FFF2-40B4-BE49-F238E27FC236}">
                <a16:creationId xmlns:a16="http://schemas.microsoft.com/office/drawing/2014/main" id="{A139BDBE-40C7-0142-B575-AB59384AE951}"/>
              </a:ext>
            </a:extLst>
          </p:cNvPr>
          <p:cNvPicPr>
            <a:picLocks noChangeAspect="1"/>
          </p:cNvPicPr>
          <p:nvPr/>
        </p:nvPicPr>
        <p:blipFill>
          <a:blip r:embed="rId3"/>
          <a:stretch>
            <a:fillRect/>
          </a:stretch>
        </p:blipFill>
        <p:spPr>
          <a:xfrm>
            <a:off x="7913355" y="5743828"/>
            <a:ext cx="772775" cy="934436"/>
          </a:xfrm>
          <a:prstGeom prst="rect">
            <a:avLst/>
          </a:prstGeom>
          <a:effectLst/>
        </p:spPr>
      </p:pic>
      <p:sp>
        <p:nvSpPr>
          <p:cNvPr id="17" name="TextBox 16">
            <a:extLst>
              <a:ext uri="{FF2B5EF4-FFF2-40B4-BE49-F238E27FC236}">
                <a16:creationId xmlns:a16="http://schemas.microsoft.com/office/drawing/2014/main" id="{1F41D95F-8528-5A4B-9F5D-9DE5360B0D00}"/>
              </a:ext>
            </a:extLst>
          </p:cNvPr>
          <p:cNvSpPr txBox="1"/>
          <p:nvPr/>
        </p:nvSpPr>
        <p:spPr>
          <a:xfrm>
            <a:off x="0" y="118033"/>
            <a:ext cx="9144000" cy="723275"/>
          </a:xfrm>
          <a:prstGeom prst="rect">
            <a:avLst/>
          </a:prstGeom>
          <a:noFill/>
        </p:spPr>
        <p:txBody>
          <a:bodyPr wrap="square" rtlCol="0" anchor="b">
            <a:spAutoFit/>
          </a:bodyPr>
          <a:lstStyle/>
          <a:p>
            <a:pPr algn="ctr"/>
            <a:r>
              <a:rPr lang="nb-NO" sz="2050" b="1" dirty="0">
                <a:solidFill>
                  <a:srgbClr val="37131F"/>
                </a:solidFill>
                <a:latin typeface="Open Sans Extrabold" charset="0"/>
                <a:ea typeface="Open Sans Extrabold" charset="0"/>
                <a:cs typeface="Open Sans Extrabold" charset="0"/>
              </a:rPr>
              <a:t>LUFTTRANSPORT </a:t>
            </a:r>
          </a:p>
          <a:p>
            <a:pPr algn="ctr"/>
            <a:r>
              <a:rPr lang="nb-NO" sz="2050" b="1" dirty="0">
                <a:solidFill>
                  <a:srgbClr val="37131F"/>
                </a:solidFill>
                <a:latin typeface="Open Sans Extrabold" charset="0"/>
                <a:ea typeface="Open Sans Extrabold" charset="0"/>
                <a:cs typeface="Open Sans Extrabold" charset="0"/>
              </a:rPr>
              <a:t>ER EN FORUTSETNING FOR REISELIVSUTVIKLING</a:t>
            </a:r>
          </a:p>
        </p:txBody>
      </p:sp>
    </p:spTree>
    <p:extLst>
      <p:ext uri="{BB962C8B-B14F-4D97-AF65-F5344CB8AC3E}">
        <p14:creationId xmlns:p14="http://schemas.microsoft.com/office/powerpoint/2010/main" val="295819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136572-17BB-D942-98C0-D1C3D68FD630}"/>
              </a:ext>
            </a:extLst>
          </p:cNvPr>
          <p:cNvGrpSpPr/>
          <p:nvPr/>
        </p:nvGrpSpPr>
        <p:grpSpPr>
          <a:xfrm>
            <a:off x="0" y="0"/>
            <a:ext cx="9144000" cy="6858000"/>
            <a:chOff x="0" y="0"/>
            <a:chExt cx="9144000"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BA04B5A2-F137-8649-B4E2-C0342176ED30}"/>
                </a:ext>
              </a:extLst>
            </p:cNvPr>
            <p:cNvSpPr/>
            <p:nvPr/>
          </p:nvSpPr>
          <p:spPr>
            <a:xfrm>
              <a:off x="3859077" y="6199322"/>
              <a:ext cx="1565329" cy="658678"/>
            </a:xfrm>
            <a:prstGeom prst="rect">
              <a:avLst/>
            </a:prstGeom>
            <a:solidFill>
              <a:srgbClr val="FEDB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Rectangle 4">
              <a:extLst>
                <a:ext uri="{FF2B5EF4-FFF2-40B4-BE49-F238E27FC236}">
                  <a16:creationId xmlns:a16="http://schemas.microsoft.com/office/drawing/2014/main" id="{0AB02AF3-4877-164E-B339-C3DFCCC223FC}"/>
                </a:ext>
              </a:extLst>
            </p:cNvPr>
            <p:cNvSpPr/>
            <p:nvPr/>
          </p:nvSpPr>
          <p:spPr>
            <a:xfrm>
              <a:off x="417593" y="6628109"/>
              <a:ext cx="8308814" cy="229891"/>
            </a:xfrm>
            <a:prstGeom prst="rect">
              <a:avLst/>
            </a:prstGeom>
            <a:solidFill>
              <a:srgbClr val="FEDB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30927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49958" y="1884022"/>
            <a:ext cx="5472417" cy="461665"/>
          </a:xfrm>
          <a:prstGeom prst="rect">
            <a:avLst/>
          </a:prstGeom>
          <a:noFill/>
        </p:spPr>
        <p:txBody>
          <a:bodyPr wrap="square" rtlCol="0">
            <a:spAutoFit/>
          </a:bodyPr>
          <a:lstStyle/>
          <a:p>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BEREGNINGSMODELL</a:t>
            </a:r>
          </a:p>
        </p:txBody>
      </p:sp>
      <p:pic>
        <p:nvPicPr>
          <p:cNvPr id="5" name="Picture 4">
            <a:extLst>
              <a:ext uri="{FF2B5EF4-FFF2-40B4-BE49-F238E27FC236}">
                <a16:creationId xmlns:a16="http://schemas.microsoft.com/office/drawing/2014/main" id="{70A402DE-1524-CE4F-95FC-FA8A30BB1416}"/>
              </a:ext>
            </a:extLst>
          </p:cNvPr>
          <p:cNvPicPr>
            <a:picLocks noChangeAspect="1"/>
          </p:cNvPicPr>
          <p:nvPr/>
        </p:nvPicPr>
        <p:blipFill>
          <a:blip r:embed="rId3"/>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055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E24B5-AB83-774B-AD6B-86FE2C0C2817}"/>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4333EA5-5B37-5F49-B0A2-8A91E6BA3246}"/>
              </a:ext>
            </a:extLst>
          </p:cNvPr>
          <p:cNvSpPr txBox="1"/>
          <p:nvPr/>
        </p:nvSpPr>
        <p:spPr>
          <a:xfrm>
            <a:off x="0" y="433504"/>
            <a:ext cx="9144000" cy="407804"/>
          </a:xfrm>
          <a:prstGeom prst="rect">
            <a:avLst/>
          </a:prstGeom>
          <a:noFill/>
        </p:spPr>
        <p:txBody>
          <a:bodyPr wrap="square" rtlCol="0" anchor="b">
            <a:spAutoFit/>
          </a:bodyPr>
          <a:lstStyle/>
          <a:p>
            <a:pPr algn="ctr"/>
            <a:r>
              <a:rPr lang="nb-NO" sz="2050" b="1" dirty="0">
                <a:solidFill>
                  <a:srgbClr val="37131F"/>
                </a:solidFill>
                <a:latin typeface="Open Sans Extrabold" charset="0"/>
                <a:ea typeface="Open Sans Extrabold" charset="0"/>
                <a:cs typeface="Open Sans Extrabold" charset="0"/>
              </a:rPr>
              <a:t>INNARBEIDET MODELL FOR ØKONOMISK KONSEKVENSANALYSE</a:t>
            </a:r>
          </a:p>
        </p:txBody>
      </p:sp>
      <p:pic>
        <p:nvPicPr>
          <p:cNvPr id="5" name="Picture 4">
            <a:extLst>
              <a:ext uri="{FF2B5EF4-FFF2-40B4-BE49-F238E27FC236}">
                <a16:creationId xmlns:a16="http://schemas.microsoft.com/office/drawing/2014/main" id="{D22D3CBD-8E04-2E49-9BD1-9E1AC18D0544}"/>
              </a:ext>
            </a:extLst>
          </p:cNvPr>
          <p:cNvPicPr>
            <a:picLocks noChangeAspect="1"/>
          </p:cNvPicPr>
          <p:nvPr/>
        </p:nvPicPr>
        <p:blipFill>
          <a:blip r:embed="rId3"/>
          <a:stretch>
            <a:fillRect/>
          </a:stretch>
        </p:blipFill>
        <p:spPr>
          <a:xfrm>
            <a:off x="7896819" y="5797918"/>
            <a:ext cx="876684" cy="1060082"/>
          </a:xfrm>
          <a:prstGeom prst="rect">
            <a:avLst/>
          </a:prstGeom>
          <a:effectLst/>
        </p:spPr>
      </p:pic>
    </p:spTree>
    <p:extLst>
      <p:ext uri="{BB962C8B-B14F-4D97-AF65-F5344CB8AC3E}">
        <p14:creationId xmlns:p14="http://schemas.microsoft.com/office/powerpoint/2010/main" val="211284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76C72-06AD-0E4F-804F-8AE3A58C49F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EBF63527-479C-054A-B97A-D9C4EFF4ED0E}"/>
              </a:ext>
            </a:extLst>
          </p:cNvPr>
          <p:cNvPicPr>
            <a:picLocks noChangeAspect="1"/>
          </p:cNvPicPr>
          <p:nvPr/>
        </p:nvPicPr>
        <p:blipFill>
          <a:blip r:embed="rId3"/>
          <a:stretch>
            <a:fillRect/>
          </a:stretch>
        </p:blipFill>
        <p:spPr>
          <a:xfrm>
            <a:off x="7896819" y="5797918"/>
            <a:ext cx="876684" cy="1060082"/>
          </a:xfrm>
          <a:prstGeom prst="rect">
            <a:avLst/>
          </a:prstGeom>
          <a:effectLst/>
        </p:spPr>
      </p:pic>
      <p:sp>
        <p:nvSpPr>
          <p:cNvPr id="5" name="TextBox 4">
            <a:extLst>
              <a:ext uri="{FF2B5EF4-FFF2-40B4-BE49-F238E27FC236}">
                <a16:creationId xmlns:a16="http://schemas.microsoft.com/office/drawing/2014/main" id="{2F2B78B4-341B-C748-BCAD-24652F814601}"/>
              </a:ext>
            </a:extLst>
          </p:cNvPr>
          <p:cNvSpPr txBox="1"/>
          <p:nvPr/>
        </p:nvSpPr>
        <p:spPr>
          <a:xfrm>
            <a:off x="0" y="433504"/>
            <a:ext cx="9144000" cy="407804"/>
          </a:xfrm>
          <a:prstGeom prst="rect">
            <a:avLst/>
          </a:prstGeom>
          <a:noFill/>
        </p:spPr>
        <p:txBody>
          <a:bodyPr wrap="square" rtlCol="0" anchor="b">
            <a:spAutoFit/>
          </a:bodyPr>
          <a:lstStyle/>
          <a:p>
            <a:pPr algn="ctr"/>
            <a:r>
              <a:rPr lang="nb-NO" sz="2050" b="1" dirty="0">
                <a:solidFill>
                  <a:srgbClr val="37131F"/>
                </a:solidFill>
                <a:latin typeface="Open Sans Extrabold" charset="0"/>
                <a:ea typeface="Open Sans Extrabold" charset="0"/>
                <a:cs typeface="Open Sans Extrabold" charset="0"/>
              </a:rPr>
              <a:t>ENONTEKIÖ FLYPLASS – FORDELING AV ØKONOMISKE VIRKNINGER </a:t>
            </a:r>
          </a:p>
        </p:txBody>
      </p:sp>
    </p:spTree>
    <p:extLst>
      <p:ext uri="{BB962C8B-B14F-4D97-AF65-F5344CB8AC3E}">
        <p14:creationId xmlns:p14="http://schemas.microsoft.com/office/powerpoint/2010/main" val="175290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55E8E-85AA-D040-BB2A-3B4F3690F171}"/>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48F1938-C3A2-B445-B6B0-3298DF8F45B2}"/>
              </a:ext>
            </a:extLst>
          </p:cNvPr>
          <p:cNvSpPr txBox="1"/>
          <p:nvPr/>
        </p:nvSpPr>
        <p:spPr>
          <a:xfrm>
            <a:off x="249958" y="1884022"/>
            <a:ext cx="5472417" cy="461665"/>
          </a:xfrm>
          <a:prstGeom prst="rect">
            <a:avLst/>
          </a:prstGeom>
          <a:noFill/>
        </p:spPr>
        <p:txBody>
          <a:bodyPr wrap="square" rtlCol="0">
            <a:spAutoFit/>
          </a:bodyPr>
          <a:lstStyle/>
          <a:p>
            <a:r>
              <a:rPr lang="nb-NO"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ØKONOMISK KONSEKVENSANALYSE</a:t>
            </a:r>
          </a:p>
        </p:txBody>
      </p:sp>
      <p:pic>
        <p:nvPicPr>
          <p:cNvPr id="5" name="Picture 4">
            <a:extLst>
              <a:ext uri="{FF2B5EF4-FFF2-40B4-BE49-F238E27FC236}">
                <a16:creationId xmlns:a16="http://schemas.microsoft.com/office/drawing/2014/main" id="{8456B2D2-60AE-574E-BD4B-114364A2D69A}"/>
              </a:ext>
            </a:extLst>
          </p:cNvPr>
          <p:cNvPicPr>
            <a:picLocks noChangeAspect="1"/>
          </p:cNvPicPr>
          <p:nvPr/>
        </p:nvPicPr>
        <p:blipFill>
          <a:blip r:embed="rId3"/>
          <a:stretch>
            <a:fillRect/>
          </a:stretch>
        </p:blipFill>
        <p:spPr>
          <a:xfrm>
            <a:off x="756517" y="5237018"/>
            <a:ext cx="965705" cy="1167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4329661"/>
      </p:ext>
    </p:extLst>
  </p:cSld>
  <p:clrMapOvr>
    <a:masterClrMapping/>
  </p:clrMapOvr>
</p:sld>
</file>

<file path=ppt/theme/theme1.xml><?xml version="1.0" encoding="utf-8"?>
<a:theme xmlns:a="http://schemas.openxmlformats.org/drawingml/2006/main" name="Kiila">
  <a:themeElements>
    <a:clrScheme name="Kiila 1">
      <a:dk1>
        <a:srgbClr val="373839"/>
      </a:dk1>
      <a:lt1>
        <a:sysClr val="window" lastClr="FFFFFF"/>
      </a:lt1>
      <a:dk2>
        <a:srgbClr val="944F64"/>
      </a:dk2>
      <a:lt2>
        <a:srgbClr val="C1E3E2"/>
      </a:lt2>
      <a:accent1>
        <a:srgbClr val="629E9F"/>
      </a:accent1>
      <a:accent2>
        <a:srgbClr val="C9DD03"/>
      </a:accent2>
      <a:accent3>
        <a:srgbClr val="FF7900"/>
      </a:accent3>
      <a:accent4>
        <a:srgbClr val="3FCFD5"/>
      </a:accent4>
      <a:accent5>
        <a:srgbClr val="C1E3E2"/>
      </a:accent5>
      <a:accent6>
        <a:srgbClr val="A1DEE9"/>
      </a:accent6>
      <a:hlink>
        <a:srgbClr val="00ADD0"/>
      </a:hlink>
      <a:folHlink>
        <a:srgbClr val="8024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000" b="1" i="0" dirty="0" smtClean="0">
            <a:solidFill>
              <a:schemeClr val="bg1"/>
            </a:solidFill>
            <a:latin typeface="Open Sans Light"/>
            <a:cs typeface="Open Sans Light"/>
          </a:defRPr>
        </a:defPPr>
      </a:lstStyle>
    </a:txDef>
  </a:objectDefaults>
  <a:extraClrSchemeLst/>
</a:theme>
</file>

<file path=ppt/theme/theme2.xml><?xml version="1.0" encoding="utf-8"?>
<a:theme xmlns:a="http://schemas.openxmlformats.org/drawingml/2006/main" name="1_Kiila_ppt_teema">
  <a:themeElements>
    <a:clrScheme name="Kiila 1">
      <a:dk1>
        <a:srgbClr val="373839"/>
      </a:dk1>
      <a:lt1>
        <a:sysClr val="window" lastClr="FFFFFF"/>
      </a:lt1>
      <a:dk2>
        <a:srgbClr val="944F64"/>
      </a:dk2>
      <a:lt2>
        <a:srgbClr val="C1E3E2"/>
      </a:lt2>
      <a:accent1>
        <a:srgbClr val="629E9F"/>
      </a:accent1>
      <a:accent2>
        <a:srgbClr val="C9DD03"/>
      </a:accent2>
      <a:accent3>
        <a:srgbClr val="FF7900"/>
      </a:accent3>
      <a:accent4>
        <a:srgbClr val="3FCFD5"/>
      </a:accent4>
      <a:accent5>
        <a:srgbClr val="C1E3E2"/>
      </a:accent5>
      <a:accent6>
        <a:srgbClr val="A1DEE9"/>
      </a:accent6>
      <a:hlink>
        <a:srgbClr val="00ADD0"/>
      </a:hlink>
      <a:folHlink>
        <a:srgbClr val="8024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000" b="1" i="0" dirty="0" smtClean="0">
            <a:solidFill>
              <a:schemeClr val="bg1"/>
            </a:solidFill>
            <a:latin typeface="Open Sans Light"/>
            <a:cs typeface="Open Sans Light"/>
          </a:defRPr>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Kiila.thmx</Template>
  <TotalTime>100928</TotalTime>
  <Words>2350</Words>
  <Application>Microsoft Office PowerPoint</Application>
  <PresentationFormat>Skjermfremvisning (4:3)</PresentationFormat>
  <Paragraphs>365</Paragraphs>
  <Slides>29</Slides>
  <Notes>10</Notes>
  <HiddenSlides>0</HiddenSlides>
  <MMClips>0</MMClips>
  <ScaleCrop>false</ScaleCrop>
  <HeadingPairs>
    <vt:vector size="6" baseType="variant">
      <vt:variant>
        <vt:lpstr>Brukte skrifter</vt:lpstr>
      </vt:variant>
      <vt:variant>
        <vt:i4>12</vt:i4>
      </vt:variant>
      <vt:variant>
        <vt:lpstr>Tema</vt:lpstr>
      </vt:variant>
      <vt:variant>
        <vt:i4>2</vt:i4>
      </vt:variant>
      <vt:variant>
        <vt:lpstr>Lysbildetitler</vt:lpstr>
      </vt:variant>
      <vt:variant>
        <vt:i4>29</vt:i4>
      </vt:variant>
    </vt:vector>
  </HeadingPairs>
  <TitlesOfParts>
    <vt:vector size="43" baseType="lpstr">
      <vt:lpstr>Apple Symbols</vt:lpstr>
      <vt:lpstr>Arial</vt:lpstr>
      <vt:lpstr>Avenir Book</vt:lpstr>
      <vt:lpstr>Avenir Medium</vt:lpstr>
      <vt:lpstr>Calibri</vt:lpstr>
      <vt:lpstr>Open Sans</vt:lpstr>
      <vt:lpstr>Open Sans Extrabold</vt:lpstr>
      <vt:lpstr>Open Sans Light</vt:lpstr>
      <vt:lpstr>Open Sans Semibold</vt:lpstr>
      <vt:lpstr>Symbol</vt:lpstr>
      <vt:lpstr>Times New Roman</vt:lpstr>
      <vt:lpstr>Wingdings</vt:lpstr>
      <vt:lpstr>Kiila</vt:lpstr>
      <vt:lpstr>1_Kiila_ppt_teema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Tiina Merikoski</dc:creator>
  <cp:lastModifiedBy>Maia Hætta</cp:lastModifiedBy>
  <cp:revision>1752</cp:revision>
  <dcterms:created xsi:type="dcterms:W3CDTF">2015-09-29T11:34:36Z</dcterms:created>
  <dcterms:modified xsi:type="dcterms:W3CDTF">2019-07-31T12:10:29Z</dcterms:modified>
</cp:coreProperties>
</file>